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6" r:id="rId3"/>
  </p:sldMasterIdLst>
  <p:sldIdLst>
    <p:sldId id="256" r:id="rId4"/>
    <p:sldId id="319" r:id="rId5"/>
    <p:sldId id="287" r:id="rId6"/>
    <p:sldId id="325" r:id="rId7"/>
    <p:sldId id="326" r:id="rId8"/>
    <p:sldId id="264" r:id="rId9"/>
    <p:sldId id="265" r:id="rId10"/>
    <p:sldId id="274" r:id="rId11"/>
  </p:sldIdLst>
  <p:sldSz cx="18288000" cy="10287000"/>
  <p:notesSz cx="6858000" cy="9144000"/>
  <p:embeddedFontLst>
    <p:embeddedFont>
      <p:font typeface="Arial Bold" panose="020B0704020202020204" pitchFamily="34" charset="0"/>
      <p:regular r:id="rId12"/>
      <p:bold r:id="rId13"/>
    </p:embeddedFont>
    <p:embeddedFont>
      <p:font typeface="Lato Light" panose="020F0302020204030204" pitchFamily="34" charset="0"/>
      <p:regular r:id="rId14"/>
      <p:italic r:id="rId15"/>
    </p:embeddedFont>
    <p:embeddedFont>
      <p:font typeface="Tahoma" panose="020B0604030504040204" pitchFamily="34" charset="0"/>
      <p:regular r:id="rId16"/>
      <p:bold r:id="rId17"/>
    </p:embeddedFont>
    <p:embeddedFont>
      <p:font typeface="Work Sans" pitchFamily="2" charset="77"/>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E00"/>
    <a:srgbClr val="00205B"/>
    <a:srgbClr val="FF9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3A567A-C8CD-4583-B34B-6F65EC694744}" v="73" dt="2025-07-16T21:27:44.111"/>
    <p1510:client id="{CDCA0C70-CA5B-8D40-94B1-DB4A278972D7}" v="4" dt="2025-07-17T17:01:09.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2"/>
    <p:restoredTop sz="94655"/>
  </p:normalViewPr>
  <p:slideViewPr>
    <p:cSldViewPr snapToGrid="0">
      <p:cViewPr varScale="1">
        <p:scale>
          <a:sx n="78" d="100"/>
          <a:sy n="78" d="100"/>
        </p:scale>
        <p:origin x="48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6000" b="1" i="0">
                <a:solidFill>
                  <a:srgbClr val="001F5B"/>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8247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rgbClr val="001F5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92495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4318615" cy="2193925"/>
          </a:xfrm>
          <a:custGeom>
            <a:avLst/>
            <a:gdLst/>
            <a:ahLst/>
            <a:cxnLst/>
            <a:rect l="l" t="t" r="r" b="b"/>
            <a:pathLst>
              <a:path w="14318615" h="2193925">
                <a:moveTo>
                  <a:pt x="14318132" y="0"/>
                </a:moveTo>
                <a:lnTo>
                  <a:pt x="0" y="0"/>
                </a:lnTo>
                <a:lnTo>
                  <a:pt x="0" y="2193531"/>
                </a:lnTo>
                <a:lnTo>
                  <a:pt x="13586955" y="2193531"/>
                </a:lnTo>
                <a:lnTo>
                  <a:pt x="14318132" y="0"/>
                </a:lnTo>
                <a:close/>
              </a:path>
            </a:pathLst>
          </a:custGeom>
          <a:solidFill>
            <a:srgbClr val="001F5B">
              <a:alpha val="96862"/>
            </a:srgbClr>
          </a:solidFill>
        </p:spPr>
        <p:txBody>
          <a:bodyPr wrap="square" lIns="0" tIns="0" rIns="0" bIns="0" rtlCol="0"/>
          <a:lstStyle/>
          <a:p>
            <a:endParaRPr/>
          </a:p>
        </p:txBody>
      </p:sp>
      <p:sp>
        <p:nvSpPr>
          <p:cNvPr id="17" name="bg object 17"/>
          <p:cNvSpPr/>
          <p:nvPr/>
        </p:nvSpPr>
        <p:spPr>
          <a:xfrm>
            <a:off x="16072308" y="0"/>
            <a:ext cx="2216150" cy="3866515"/>
          </a:xfrm>
          <a:custGeom>
            <a:avLst/>
            <a:gdLst/>
            <a:ahLst/>
            <a:cxnLst/>
            <a:rect l="l" t="t" r="r" b="b"/>
            <a:pathLst>
              <a:path w="2216150" h="3866515">
                <a:moveTo>
                  <a:pt x="2215692" y="0"/>
                </a:moveTo>
                <a:lnTo>
                  <a:pt x="0" y="0"/>
                </a:lnTo>
                <a:lnTo>
                  <a:pt x="2215692" y="3866273"/>
                </a:lnTo>
                <a:lnTo>
                  <a:pt x="2215692" y="0"/>
                </a:lnTo>
                <a:close/>
              </a:path>
            </a:pathLst>
          </a:custGeom>
          <a:solidFill>
            <a:srgbClr val="001F5B"/>
          </a:solidFill>
        </p:spPr>
        <p:txBody>
          <a:bodyPr wrap="square" lIns="0" tIns="0" rIns="0" bIns="0" rtlCol="0"/>
          <a:lstStyle/>
          <a:p>
            <a:endParaRPr/>
          </a:p>
        </p:txBody>
      </p:sp>
      <p:sp>
        <p:nvSpPr>
          <p:cNvPr id="18" name="bg object 18"/>
          <p:cNvSpPr/>
          <p:nvPr/>
        </p:nvSpPr>
        <p:spPr>
          <a:xfrm>
            <a:off x="13722731" y="0"/>
            <a:ext cx="4565650" cy="7966709"/>
          </a:xfrm>
          <a:custGeom>
            <a:avLst/>
            <a:gdLst/>
            <a:ahLst/>
            <a:cxnLst/>
            <a:rect l="l" t="t" r="r" b="b"/>
            <a:pathLst>
              <a:path w="4565650" h="7966709">
                <a:moveTo>
                  <a:pt x="2440495" y="0"/>
                </a:moveTo>
                <a:lnTo>
                  <a:pt x="0" y="0"/>
                </a:lnTo>
                <a:lnTo>
                  <a:pt x="4565269" y="7966151"/>
                </a:lnTo>
                <a:lnTo>
                  <a:pt x="4565269" y="3707625"/>
                </a:lnTo>
                <a:lnTo>
                  <a:pt x="2440495" y="0"/>
                </a:lnTo>
                <a:close/>
              </a:path>
            </a:pathLst>
          </a:custGeom>
          <a:solidFill>
            <a:srgbClr val="FF9324">
              <a:alpha val="59999"/>
            </a:srgbClr>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10907052" y="1028700"/>
            <a:ext cx="2275687" cy="721525"/>
          </a:xfrm>
          <a:prstGeom prst="rect">
            <a:avLst/>
          </a:prstGeom>
        </p:spPr>
      </p:pic>
      <p:sp>
        <p:nvSpPr>
          <p:cNvPr id="2" name="Holder 2"/>
          <p:cNvSpPr>
            <a:spLocks noGrp="1"/>
          </p:cNvSpPr>
          <p:nvPr>
            <p:ph type="title"/>
          </p:nvPr>
        </p:nvSpPr>
        <p:spPr/>
        <p:txBody>
          <a:bodyPr lIns="0" tIns="0" rIns="0" bIns="0"/>
          <a:lstStyle>
            <a:lvl1pPr>
              <a:defRPr sz="6000" b="1" i="0">
                <a:solidFill>
                  <a:srgbClr val="001F5B"/>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7347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7998" cy="10287000"/>
          </a:xfrm>
          <a:prstGeom prst="rect">
            <a:avLst/>
          </a:prstGeom>
        </p:spPr>
      </p:pic>
      <p:sp>
        <p:nvSpPr>
          <p:cNvPr id="17" name="bg object 17"/>
          <p:cNvSpPr/>
          <p:nvPr/>
        </p:nvSpPr>
        <p:spPr>
          <a:xfrm>
            <a:off x="0" y="9258300"/>
            <a:ext cx="12031980" cy="1028700"/>
          </a:xfrm>
          <a:custGeom>
            <a:avLst/>
            <a:gdLst/>
            <a:ahLst/>
            <a:cxnLst/>
            <a:rect l="l" t="t" r="r" b="b"/>
            <a:pathLst>
              <a:path w="12031980" h="1028700">
                <a:moveTo>
                  <a:pt x="12031586" y="0"/>
                </a:moveTo>
                <a:lnTo>
                  <a:pt x="0" y="0"/>
                </a:lnTo>
                <a:lnTo>
                  <a:pt x="0" y="1028700"/>
                </a:lnTo>
                <a:lnTo>
                  <a:pt x="11688673" y="1028700"/>
                </a:lnTo>
                <a:lnTo>
                  <a:pt x="12031586" y="0"/>
                </a:lnTo>
                <a:close/>
              </a:path>
            </a:pathLst>
          </a:custGeom>
          <a:solidFill>
            <a:srgbClr val="001F5B"/>
          </a:solidFill>
        </p:spPr>
        <p:txBody>
          <a:bodyPr wrap="square" lIns="0" tIns="0" rIns="0" bIns="0" rtlCol="0"/>
          <a:lstStyle/>
          <a:p>
            <a:endParaRPr/>
          </a:p>
        </p:txBody>
      </p:sp>
      <p:sp>
        <p:nvSpPr>
          <p:cNvPr id="18" name="bg object 18"/>
          <p:cNvSpPr/>
          <p:nvPr/>
        </p:nvSpPr>
        <p:spPr>
          <a:xfrm>
            <a:off x="0" y="1773615"/>
            <a:ext cx="14410055" cy="7058659"/>
          </a:xfrm>
          <a:custGeom>
            <a:avLst/>
            <a:gdLst/>
            <a:ahLst/>
            <a:cxnLst/>
            <a:rect l="l" t="t" r="r" b="b"/>
            <a:pathLst>
              <a:path w="14410055" h="7058659">
                <a:moveTo>
                  <a:pt x="14409826" y="0"/>
                </a:moveTo>
                <a:lnTo>
                  <a:pt x="0" y="0"/>
                </a:lnTo>
                <a:lnTo>
                  <a:pt x="0" y="7058088"/>
                </a:lnTo>
                <a:lnTo>
                  <a:pt x="12057113" y="7058088"/>
                </a:lnTo>
                <a:lnTo>
                  <a:pt x="14409826" y="0"/>
                </a:lnTo>
                <a:close/>
              </a:path>
            </a:pathLst>
          </a:custGeom>
          <a:solidFill>
            <a:srgbClr val="F6BD00">
              <a:alpha val="59999"/>
            </a:srgbClr>
          </a:solidFill>
        </p:spPr>
        <p:txBody>
          <a:bodyPr wrap="square" lIns="0" tIns="0" rIns="0" bIns="0" rtlCol="0"/>
          <a:lstStyle/>
          <a:p>
            <a:endParaRPr/>
          </a:p>
        </p:txBody>
      </p:sp>
      <p:sp>
        <p:nvSpPr>
          <p:cNvPr id="19" name="bg object 19"/>
          <p:cNvSpPr/>
          <p:nvPr/>
        </p:nvSpPr>
        <p:spPr>
          <a:xfrm>
            <a:off x="0" y="0"/>
            <a:ext cx="6081395" cy="8368030"/>
          </a:xfrm>
          <a:custGeom>
            <a:avLst/>
            <a:gdLst/>
            <a:ahLst/>
            <a:cxnLst/>
            <a:rect l="l" t="t" r="r" b="b"/>
            <a:pathLst>
              <a:path w="6081395" h="8368030">
                <a:moveTo>
                  <a:pt x="6081026" y="0"/>
                </a:moveTo>
                <a:lnTo>
                  <a:pt x="0" y="0"/>
                </a:lnTo>
                <a:lnTo>
                  <a:pt x="0" y="8367522"/>
                </a:lnTo>
                <a:lnTo>
                  <a:pt x="3291852" y="8367522"/>
                </a:lnTo>
                <a:lnTo>
                  <a:pt x="6081026" y="0"/>
                </a:lnTo>
                <a:close/>
              </a:path>
            </a:pathLst>
          </a:custGeom>
          <a:solidFill>
            <a:srgbClr val="001F5B"/>
          </a:solidFill>
        </p:spPr>
        <p:txBody>
          <a:bodyPr wrap="square" lIns="0" tIns="0" rIns="0" bIns="0" rtlCol="0"/>
          <a:lstStyle/>
          <a:p>
            <a:endParaRPr/>
          </a:p>
        </p:txBody>
      </p:sp>
      <p:sp>
        <p:nvSpPr>
          <p:cNvPr id="20" name="bg object 20"/>
          <p:cNvSpPr/>
          <p:nvPr/>
        </p:nvSpPr>
        <p:spPr>
          <a:xfrm>
            <a:off x="0" y="5937027"/>
            <a:ext cx="10229215" cy="1259205"/>
          </a:xfrm>
          <a:custGeom>
            <a:avLst/>
            <a:gdLst/>
            <a:ahLst/>
            <a:cxnLst/>
            <a:rect l="l" t="t" r="r" b="b"/>
            <a:pathLst>
              <a:path w="10229215" h="1259204">
                <a:moveTo>
                  <a:pt x="10229164" y="0"/>
                </a:moveTo>
                <a:lnTo>
                  <a:pt x="0" y="0"/>
                </a:lnTo>
                <a:lnTo>
                  <a:pt x="0" y="1259141"/>
                </a:lnTo>
                <a:lnTo>
                  <a:pt x="9809441" y="1259141"/>
                </a:lnTo>
                <a:lnTo>
                  <a:pt x="10229164" y="0"/>
                </a:lnTo>
                <a:close/>
              </a:path>
            </a:pathLst>
          </a:custGeom>
          <a:solidFill>
            <a:srgbClr val="FFFFFF"/>
          </a:solidFill>
        </p:spPr>
        <p:txBody>
          <a:bodyPr wrap="square" lIns="0" tIns="0" rIns="0" bIns="0" rtlCol="0"/>
          <a:lstStyle/>
          <a:p>
            <a:endParaRPr/>
          </a:p>
        </p:txBody>
      </p:sp>
      <p:pic>
        <p:nvPicPr>
          <p:cNvPr id="21" name="bg object 21"/>
          <p:cNvPicPr/>
          <p:nvPr/>
        </p:nvPicPr>
        <p:blipFill>
          <a:blip r:embed="rId3" cstate="print"/>
          <a:stretch>
            <a:fillRect/>
          </a:stretch>
        </p:blipFill>
        <p:spPr>
          <a:xfrm>
            <a:off x="6199949" y="6061151"/>
            <a:ext cx="3188411" cy="1010905"/>
          </a:xfrm>
          <a:prstGeom prst="rect">
            <a:avLst/>
          </a:prstGeom>
        </p:spPr>
      </p:pic>
      <p:sp>
        <p:nvSpPr>
          <p:cNvPr id="2" name="Holder 2"/>
          <p:cNvSpPr>
            <a:spLocks noGrp="1"/>
          </p:cNvSpPr>
          <p:nvPr>
            <p:ph type="title"/>
          </p:nvPr>
        </p:nvSpPr>
        <p:spPr/>
        <p:txBody>
          <a:bodyPr lIns="0" tIns="0" rIns="0" bIns="0"/>
          <a:lstStyle>
            <a:lvl1pPr>
              <a:defRPr sz="6000" b="1" i="0">
                <a:solidFill>
                  <a:srgbClr val="001F5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90870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41024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738664"/>
          </a:xfrm>
          <a:prstGeom prst="rect">
            <a:avLst/>
          </a:prstGeom>
        </p:spPr>
        <p:txBody>
          <a:bodyPr wrap="square" lIns="0" tIns="0" rIns="0" bIns="0">
            <a:spAutoFit/>
          </a:bodyPr>
          <a:lstStyle>
            <a:lvl1pPr>
              <a:defRPr sz="4800" b="1" i="0">
                <a:solidFill>
                  <a:srgbClr val="001F5B"/>
                </a:solidFill>
                <a:latin typeface="Arial"/>
                <a:cs typeface="Arial"/>
              </a:defRPr>
            </a:lvl1pPr>
          </a:lstStyle>
          <a:p>
            <a:endParaRPr/>
          </a:p>
        </p:txBody>
      </p:sp>
      <p:sp>
        <p:nvSpPr>
          <p:cNvPr id="3" name="Holder 3"/>
          <p:cNvSpPr>
            <a:spLocks noGrp="1"/>
          </p:cNvSpPr>
          <p:nvPr>
            <p:ph type="subTitle" idx="4"/>
          </p:nvPr>
        </p:nvSpPr>
        <p:spPr>
          <a:xfrm>
            <a:off x="2743200" y="5760720"/>
            <a:ext cx="12801600" cy="369332"/>
          </a:xfrm>
          <a:prstGeom prst="rect">
            <a:avLst/>
          </a:prstGeom>
        </p:spPr>
        <p:txBody>
          <a:bodyPr wrap="square" lIns="0" tIns="0" rIns="0" bIns="0">
            <a:spAutoFit/>
          </a:bodyPr>
          <a:lstStyle>
            <a:lvl1pPr>
              <a:defRPr sz="2400" b="1" i="0">
                <a:solidFill>
                  <a:srgbClr val="001F5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82688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1"/>
            <a:ext cx="14318933" cy="2193608"/>
          </a:xfrm>
          <a:custGeom>
            <a:avLst/>
            <a:gdLst/>
            <a:ahLst/>
            <a:cxnLst/>
            <a:rect l="l" t="t" r="r" b="b"/>
            <a:pathLst>
              <a:path w="9545955" h="1462405">
                <a:moveTo>
                  <a:pt x="9545421" y="0"/>
                </a:moveTo>
                <a:lnTo>
                  <a:pt x="0" y="0"/>
                </a:lnTo>
                <a:lnTo>
                  <a:pt x="0" y="1462354"/>
                </a:lnTo>
                <a:lnTo>
                  <a:pt x="9057970" y="1462354"/>
                </a:lnTo>
                <a:lnTo>
                  <a:pt x="9545421" y="0"/>
                </a:lnTo>
                <a:close/>
              </a:path>
            </a:pathLst>
          </a:custGeom>
          <a:solidFill>
            <a:srgbClr val="001F5B">
              <a:alpha val="96862"/>
            </a:srgbClr>
          </a:solidFill>
        </p:spPr>
        <p:txBody>
          <a:bodyPr wrap="square" lIns="0" tIns="0" rIns="0" bIns="0" rtlCol="0"/>
          <a:lstStyle/>
          <a:p>
            <a:endParaRPr sz="2700"/>
          </a:p>
        </p:txBody>
      </p:sp>
      <p:sp>
        <p:nvSpPr>
          <p:cNvPr id="2" name="Holder 2"/>
          <p:cNvSpPr>
            <a:spLocks noGrp="1"/>
          </p:cNvSpPr>
          <p:nvPr>
            <p:ph type="title"/>
          </p:nvPr>
        </p:nvSpPr>
        <p:spPr>
          <a:xfrm>
            <a:off x="393883" y="301036"/>
            <a:ext cx="11965323" cy="738664"/>
          </a:xfrm>
        </p:spPr>
        <p:txBody>
          <a:bodyPr lIns="0" tIns="0" rIns="0" bIns="0"/>
          <a:lstStyle>
            <a:lvl1pPr>
              <a:defRPr sz="4800" b="1" i="0">
                <a:solidFill>
                  <a:srgbClr val="001F5B"/>
                </a:solidFill>
                <a:latin typeface="Arial"/>
                <a:cs typeface="Arial"/>
              </a:defRPr>
            </a:lvl1pPr>
          </a:lstStyle>
          <a:p>
            <a:endParaRPr/>
          </a:p>
        </p:txBody>
      </p:sp>
      <p:sp>
        <p:nvSpPr>
          <p:cNvPr id="3" name="Holder 3"/>
          <p:cNvSpPr>
            <a:spLocks noGrp="1"/>
          </p:cNvSpPr>
          <p:nvPr>
            <p:ph type="body" idx="1"/>
          </p:nvPr>
        </p:nvSpPr>
        <p:spPr>
          <a:xfrm>
            <a:off x="965192" y="4929347"/>
            <a:ext cx="8645843" cy="369332"/>
          </a:xfrm>
        </p:spPr>
        <p:txBody>
          <a:bodyPr lIns="0" tIns="0" rIns="0" bIns="0"/>
          <a:lstStyle>
            <a:lvl1pPr>
              <a:defRPr sz="2400" b="1" i="0">
                <a:solidFill>
                  <a:srgbClr val="001F5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65196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93883" y="301036"/>
            <a:ext cx="11965323" cy="738664"/>
          </a:xfrm>
        </p:spPr>
        <p:txBody>
          <a:bodyPr lIns="0" tIns="0" rIns="0" bIns="0"/>
          <a:lstStyle>
            <a:lvl1pPr>
              <a:defRPr sz="4800" b="1" i="0">
                <a:solidFill>
                  <a:srgbClr val="001F5B"/>
                </a:solidFill>
                <a:latin typeface="Arial"/>
                <a:cs typeface="Arial"/>
              </a:defRPr>
            </a:lvl1pPr>
          </a:lstStyle>
          <a:p>
            <a:endParaRPr/>
          </a:p>
        </p:txBody>
      </p:sp>
      <p:sp>
        <p:nvSpPr>
          <p:cNvPr id="3" name="Holder 3"/>
          <p:cNvSpPr>
            <a:spLocks noGrp="1"/>
          </p:cNvSpPr>
          <p:nvPr>
            <p:ph sz="half" idx="2"/>
          </p:nvPr>
        </p:nvSpPr>
        <p:spPr>
          <a:xfrm>
            <a:off x="914400" y="2366010"/>
            <a:ext cx="795528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7169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1"/>
            <a:ext cx="14318933" cy="2193608"/>
          </a:xfrm>
          <a:custGeom>
            <a:avLst/>
            <a:gdLst/>
            <a:ahLst/>
            <a:cxnLst/>
            <a:rect l="l" t="t" r="r" b="b"/>
            <a:pathLst>
              <a:path w="9545955" h="1462405">
                <a:moveTo>
                  <a:pt x="9545421" y="0"/>
                </a:moveTo>
                <a:lnTo>
                  <a:pt x="0" y="0"/>
                </a:lnTo>
                <a:lnTo>
                  <a:pt x="0" y="1462354"/>
                </a:lnTo>
                <a:lnTo>
                  <a:pt x="9057970" y="1462354"/>
                </a:lnTo>
                <a:lnTo>
                  <a:pt x="9545421" y="0"/>
                </a:lnTo>
                <a:close/>
              </a:path>
            </a:pathLst>
          </a:custGeom>
          <a:solidFill>
            <a:srgbClr val="001F5B">
              <a:alpha val="96862"/>
            </a:srgbClr>
          </a:solidFill>
        </p:spPr>
        <p:txBody>
          <a:bodyPr wrap="square" lIns="0" tIns="0" rIns="0" bIns="0" rtlCol="0"/>
          <a:lstStyle/>
          <a:p>
            <a:endParaRPr sz="2700"/>
          </a:p>
        </p:txBody>
      </p:sp>
      <p:sp>
        <p:nvSpPr>
          <p:cNvPr id="17" name="bg object 17"/>
          <p:cNvSpPr/>
          <p:nvPr/>
        </p:nvSpPr>
        <p:spPr>
          <a:xfrm>
            <a:off x="17239589" y="0"/>
            <a:ext cx="1048703" cy="1829753"/>
          </a:xfrm>
          <a:custGeom>
            <a:avLst/>
            <a:gdLst/>
            <a:ahLst/>
            <a:cxnLst/>
            <a:rect l="l" t="t" r="r" b="b"/>
            <a:pathLst>
              <a:path w="699134" h="1219835">
                <a:moveTo>
                  <a:pt x="698944" y="0"/>
                </a:moveTo>
                <a:lnTo>
                  <a:pt x="0" y="0"/>
                </a:lnTo>
                <a:lnTo>
                  <a:pt x="698944" y="1219619"/>
                </a:lnTo>
                <a:lnTo>
                  <a:pt x="698944" y="0"/>
                </a:lnTo>
                <a:close/>
              </a:path>
            </a:pathLst>
          </a:custGeom>
          <a:solidFill>
            <a:srgbClr val="00A0DF"/>
          </a:solidFill>
        </p:spPr>
        <p:txBody>
          <a:bodyPr wrap="square" lIns="0" tIns="0" rIns="0" bIns="0" rtlCol="0"/>
          <a:lstStyle/>
          <a:p>
            <a:endParaRPr sz="2700"/>
          </a:p>
        </p:txBody>
      </p:sp>
      <p:sp>
        <p:nvSpPr>
          <p:cNvPr id="18" name="bg object 18"/>
          <p:cNvSpPr/>
          <p:nvPr/>
        </p:nvSpPr>
        <p:spPr>
          <a:xfrm>
            <a:off x="14812011" y="0"/>
            <a:ext cx="3476625" cy="6065519"/>
          </a:xfrm>
          <a:custGeom>
            <a:avLst/>
            <a:gdLst/>
            <a:ahLst/>
            <a:cxnLst/>
            <a:rect l="l" t="t" r="r" b="b"/>
            <a:pathLst>
              <a:path w="2317750" h="4043679">
                <a:moveTo>
                  <a:pt x="1626984" y="0"/>
                </a:moveTo>
                <a:lnTo>
                  <a:pt x="0" y="0"/>
                </a:lnTo>
                <a:lnTo>
                  <a:pt x="2317330" y="4043616"/>
                </a:lnTo>
                <a:lnTo>
                  <a:pt x="2317330" y="1204620"/>
                </a:lnTo>
                <a:lnTo>
                  <a:pt x="1626984" y="0"/>
                </a:lnTo>
                <a:close/>
              </a:path>
            </a:pathLst>
          </a:custGeom>
          <a:solidFill>
            <a:srgbClr val="F6BD00">
              <a:alpha val="59999"/>
            </a:srgbClr>
          </a:solidFill>
        </p:spPr>
        <p:txBody>
          <a:bodyPr wrap="square" lIns="0" tIns="0" rIns="0" bIns="0" rtlCol="0"/>
          <a:lstStyle/>
          <a:p>
            <a:endParaRPr sz="2700"/>
          </a:p>
        </p:txBody>
      </p:sp>
      <p:sp>
        <p:nvSpPr>
          <p:cNvPr id="2" name="Holder 2"/>
          <p:cNvSpPr>
            <a:spLocks noGrp="1"/>
          </p:cNvSpPr>
          <p:nvPr>
            <p:ph type="title"/>
          </p:nvPr>
        </p:nvSpPr>
        <p:spPr>
          <a:xfrm>
            <a:off x="393883" y="301036"/>
            <a:ext cx="11965323" cy="738664"/>
          </a:xfrm>
        </p:spPr>
        <p:txBody>
          <a:bodyPr lIns="0" tIns="0" rIns="0" bIns="0"/>
          <a:lstStyle>
            <a:lvl1pPr>
              <a:defRPr sz="4800" b="1" i="0">
                <a:solidFill>
                  <a:srgbClr val="001F5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30762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 y="9142673"/>
            <a:ext cx="18288953" cy="1144905"/>
          </a:xfrm>
          <a:custGeom>
            <a:avLst/>
            <a:gdLst/>
            <a:ahLst/>
            <a:cxnLst/>
            <a:rect l="l" t="t" r="r" b="b"/>
            <a:pathLst>
              <a:path w="12192635" h="763270">
                <a:moveTo>
                  <a:pt x="12192012" y="0"/>
                </a:moveTo>
                <a:lnTo>
                  <a:pt x="230822" y="0"/>
                </a:lnTo>
                <a:lnTo>
                  <a:pt x="0" y="692200"/>
                </a:lnTo>
                <a:lnTo>
                  <a:pt x="0" y="762888"/>
                </a:lnTo>
                <a:lnTo>
                  <a:pt x="12192012" y="762888"/>
                </a:lnTo>
                <a:lnTo>
                  <a:pt x="12192012" y="0"/>
                </a:lnTo>
                <a:close/>
              </a:path>
            </a:pathLst>
          </a:custGeom>
          <a:solidFill>
            <a:srgbClr val="001F5B"/>
          </a:solidFill>
        </p:spPr>
        <p:txBody>
          <a:bodyPr wrap="square" lIns="0" tIns="0" rIns="0" bIns="0" rtlCol="0"/>
          <a:lstStyle/>
          <a:p>
            <a:endParaRPr sz="27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6617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6585" y="-58426"/>
            <a:ext cx="14429331" cy="2159000"/>
          </a:xfrm>
          <a:prstGeom prst="rect">
            <a:avLst/>
          </a:prstGeom>
        </p:spPr>
        <p:txBody>
          <a:bodyPr wrap="square" lIns="0" tIns="0" rIns="0" bIns="0">
            <a:spAutoFit/>
          </a:bodyPr>
          <a:lstStyle>
            <a:lvl1pPr>
              <a:defRPr sz="6000" b="1" i="0">
                <a:solidFill>
                  <a:srgbClr val="001F5B"/>
                </a:solidFill>
                <a:latin typeface="Arial"/>
                <a:cs typeface="Arial"/>
              </a:defRPr>
            </a:lvl1pPr>
          </a:lstStyle>
          <a:p>
            <a:endParaRPr/>
          </a:p>
        </p:txBody>
      </p:sp>
      <p:sp>
        <p:nvSpPr>
          <p:cNvPr id="3" name="Holder 3"/>
          <p:cNvSpPr>
            <a:spLocks noGrp="1"/>
          </p:cNvSpPr>
          <p:nvPr>
            <p:ph type="body" idx="1"/>
          </p:nvPr>
        </p:nvSpPr>
        <p:spPr>
          <a:xfrm>
            <a:off x="1015821" y="2937265"/>
            <a:ext cx="12624435" cy="4053204"/>
          </a:xfrm>
          <a:prstGeom prst="rect">
            <a:avLst/>
          </a:prstGeom>
        </p:spPr>
        <p:txBody>
          <a:bodyPr wrap="square" lIns="0" tIns="0" rIns="0" bIns="0">
            <a:spAutoFit/>
          </a:bodyPr>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9/16/25</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58956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3883" y="301036"/>
            <a:ext cx="11965323" cy="492443"/>
          </a:xfrm>
          <a:prstGeom prst="rect">
            <a:avLst/>
          </a:prstGeom>
        </p:spPr>
        <p:txBody>
          <a:bodyPr wrap="square" lIns="0" tIns="0" rIns="0" bIns="0">
            <a:spAutoFit/>
          </a:bodyPr>
          <a:lstStyle>
            <a:lvl1pPr>
              <a:defRPr sz="3200" b="1" i="0">
                <a:solidFill>
                  <a:srgbClr val="001F5B"/>
                </a:solidFill>
                <a:latin typeface="Arial"/>
                <a:cs typeface="Arial"/>
              </a:defRPr>
            </a:lvl1pPr>
          </a:lstStyle>
          <a:p>
            <a:endParaRPr/>
          </a:p>
        </p:txBody>
      </p:sp>
      <p:sp>
        <p:nvSpPr>
          <p:cNvPr id="3" name="Holder 3"/>
          <p:cNvSpPr>
            <a:spLocks noGrp="1"/>
          </p:cNvSpPr>
          <p:nvPr>
            <p:ph type="body" idx="1"/>
          </p:nvPr>
        </p:nvSpPr>
        <p:spPr>
          <a:xfrm>
            <a:off x="965192" y="4929347"/>
            <a:ext cx="8645843" cy="246221"/>
          </a:xfrm>
          <a:prstGeom prst="rect">
            <a:avLst/>
          </a:prstGeom>
        </p:spPr>
        <p:txBody>
          <a:bodyPr wrap="square" lIns="0" tIns="0" rIns="0" bIns="0">
            <a:spAutoFit/>
          </a:bodyPr>
          <a:lstStyle>
            <a:lvl1pPr>
              <a:defRPr sz="1600" b="1" i="0">
                <a:solidFill>
                  <a:srgbClr val="001F5B"/>
                </a:solidFill>
                <a:latin typeface="Arial"/>
                <a:cs typeface="Arial"/>
              </a:defRPr>
            </a:lvl1pPr>
          </a:lstStyle>
          <a:p>
            <a:endParaRPr/>
          </a:p>
        </p:txBody>
      </p:sp>
      <p:sp>
        <p:nvSpPr>
          <p:cNvPr id="4" name="Holder 4"/>
          <p:cNvSpPr>
            <a:spLocks noGrp="1"/>
          </p:cNvSpPr>
          <p:nvPr>
            <p:ph type="ftr" sz="quarter" idx="5"/>
          </p:nvPr>
        </p:nvSpPr>
        <p:spPr>
          <a:xfrm>
            <a:off x="6217920" y="956691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9/16/25</a:t>
            </a:fld>
            <a:endParaRPr lang="en-US"/>
          </a:p>
        </p:txBody>
      </p:sp>
      <p:sp>
        <p:nvSpPr>
          <p:cNvPr id="6" name="Holder 6"/>
          <p:cNvSpPr>
            <a:spLocks noGrp="1"/>
          </p:cNvSpPr>
          <p:nvPr>
            <p:ph type="sldNum" sz="quarter" idx="7"/>
          </p:nvPr>
        </p:nvSpPr>
        <p:spPr>
          <a:xfrm>
            <a:off x="13167360" y="9566910"/>
            <a:ext cx="42062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0240388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bodyStyle>
    <p:other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6.xml"/><Relationship Id="rId6" Type="http://schemas.openxmlformats.org/officeDocument/2006/relationships/image" Target="../media/image12.sv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111" b="-9111"/>
            </a:stretch>
          </a:blipFill>
        </p:spPr>
        <p:txBody>
          <a:bodyPr/>
          <a:lstStyle/>
          <a:p>
            <a:endParaRPr lang="en-US"/>
          </a:p>
        </p:txBody>
      </p:sp>
      <p:grpSp>
        <p:nvGrpSpPr>
          <p:cNvPr id="3" name="Group 3"/>
          <p:cNvGrpSpPr/>
          <p:nvPr/>
        </p:nvGrpSpPr>
        <p:grpSpPr>
          <a:xfrm>
            <a:off x="-721895" y="9258300"/>
            <a:ext cx="12753474" cy="1259145"/>
            <a:chOff x="0" y="0"/>
            <a:chExt cx="6174443" cy="609600"/>
          </a:xfrm>
        </p:grpSpPr>
        <p:sp>
          <p:nvSpPr>
            <p:cNvPr id="4" name="Freeform 4"/>
            <p:cNvSpPr/>
            <p:nvPr/>
          </p:nvSpPr>
          <p:spPr>
            <a:xfrm>
              <a:off x="0" y="0"/>
              <a:ext cx="6174443" cy="609600"/>
            </a:xfrm>
            <a:custGeom>
              <a:avLst/>
              <a:gdLst/>
              <a:ahLst/>
              <a:cxnLst/>
              <a:rect l="l" t="t" r="r" b="b"/>
              <a:pathLst>
                <a:path w="6174443" h="609600">
                  <a:moveTo>
                    <a:pt x="203200" y="0"/>
                  </a:moveTo>
                  <a:lnTo>
                    <a:pt x="6174443" y="0"/>
                  </a:lnTo>
                  <a:lnTo>
                    <a:pt x="5971243" y="609600"/>
                  </a:lnTo>
                  <a:lnTo>
                    <a:pt x="0" y="609600"/>
                  </a:lnTo>
                  <a:lnTo>
                    <a:pt x="203200" y="0"/>
                  </a:lnTo>
                  <a:close/>
                </a:path>
              </a:pathLst>
            </a:custGeom>
            <a:solidFill>
              <a:srgbClr val="00205B"/>
            </a:solidFill>
          </p:spPr>
          <p:txBody>
            <a:bodyPr/>
            <a:lstStyle/>
            <a:p>
              <a:endParaRPr lang="en-US"/>
            </a:p>
          </p:txBody>
        </p:sp>
        <p:sp>
          <p:nvSpPr>
            <p:cNvPr id="5" name="TextBox 5"/>
            <p:cNvSpPr txBox="1"/>
            <p:nvPr/>
          </p:nvSpPr>
          <p:spPr>
            <a:xfrm>
              <a:off x="101600" y="-38100"/>
              <a:ext cx="5971243" cy="6477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696383" y="1773617"/>
            <a:ext cx="17106204" cy="7058097"/>
            <a:chOff x="0" y="0"/>
            <a:chExt cx="1477444" cy="609600"/>
          </a:xfrm>
        </p:grpSpPr>
        <p:sp>
          <p:nvSpPr>
            <p:cNvPr id="7" name="Freeform 7"/>
            <p:cNvSpPr/>
            <p:nvPr/>
          </p:nvSpPr>
          <p:spPr>
            <a:xfrm>
              <a:off x="0" y="0"/>
              <a:ext cx="1477444" cy="609600"/>
            </a:xfrm>
            <a:custGeom>
              <a:avLst/>
              <a:gdLst/>
              <a:ahLst/>
              <a:cxnLst/>
              <a:rect l="l" t="t" r="r" b="b"/>
              <a:pathLst>
                <a:path w="1477444" h="609600">
                  <a:moveTo>
                    <a:pt x="203200" y="0"/>
                  </a:moveTo>
                  <a:lnTo>
                    <a:pt x="1477444" y="0"/>
                  </a:lnTo>
                  <a:lnTo>
                    <a:pt x="1274244" y="609600"/>
                  </a:lnTo>
                  <a:lnTo>
                    <a:pt x="0" y="609600"/>
                  </a:lnTo>
                  <a:lnTo>
                    <a:pt x="203200" y="0"/>
                  </a:lnTo>
                  <a:close/>
                </a:path>
              </a:pathLst>
            </a:custGeom>
            <a:solidFill>
              <a:srgbClr val="F6BE00">
                <a:alpha val="60000"/>
              </a:srgbClr>
            </a:solidFill>
          </p:spPr>
          <p:txBody>
            <a:bodyPr/>
            <a:lstStyle/>
            <a:p>
              <a:endParaRPr lang="en-US"/>
            </a:p>
          </p:txBody>
        </p:sp>
        <p:sp>
          <p:nvSpPr>
            <p:cNvPr id="8" name="TextBox 8"/>
            <p:cNvSpPr txBox="1"/>
            <p:nvPr/>
          </p:nvSpPr>
          <p:spPr>
            <a:xfrm>
              <a:off x="101600" y="-38100"/>
              <a:ext cx="1274244" cy="6477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643703" y="-14697"/>
            <a:ext cx="9736036" cy="8401427"/>
            <a:chOff x="0" y="0"/>
            <a:chExt cx="706438" cy="609600"/>
          </a:xfrm>
        </p:grpSpPr>
        <p:sp>
          <p:nvSpPr>
            <p:cNvPr id="10" name="Freeform 10"/>
            <p:cNvSpPr/>
            <p:nvPr/>
          </p:nvSpPr>
          <p:spPr>
            <a:xfrm>
              <a:off x="0" y="0"/>
              <a:ext cx="706438" cy="609600"/>
            </a:xfrm>
            <a:custGeom>
              <a:avLst/>
              <a:gdLst/>
              <a:ahLst/>
              <a:cxnLst/>
              <a:rect l="l" t="t" r="r" b="b"/>
              <a:pathLst>
                <a:path w="706438" h="609600">
                  <a:moveTo>
                    <a:pt x="203200" y="0"/>
                  </a:moveTo>
                  <a:lnTo>
                    <a:pt x="706438" y="0"/>
                  </a:lnTo>
                  <a:lnTo>
                    <a:pt x="503238" y="609600"/>
                  </a:lnTo>
                  <a:lnTo>
                    <a:pt x="0" y="609600"/>
                  </a:lnTo>
                  <a:lnTo>
                    <a:pt x="203200" y="0"/>
                  </a:lnTo>
                  <a:close/>
                </a:path>
              </a:pathLst>
            </a:custGeom>
            <a:solidFill>
              <a:srgbClr val="00205B"/>
            </a:solidFill>
          </p:spPr>
          <p:txBody>
            <a:bodyPr/>
            <a:lstStyle/>
            <a:p>
              <a:endParaRPr lang="en-US"/>
            </a:p>
          </p:txBody>
        </p:sp>
        <p:sp>
          <p:nvSpPr>
            <p:cNvPr id="11" name="TextBox 11"/>
            <p:cNvSpPr txBox="1"/>
            <p:nvPr/>
          </p:nvSpPr>
          <p:spPr>
            <a:xfrm>
              <a:off x="101600" y="-38100"/>
              <a:ext cx="503238" cy="6477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050445" y="5937028"/>
            <a:ext cx="11279605" cy="1259145"/>
            <a:chOff x="0" y="0"/>
            <a:chExt cx="5460887" cy="609600"/>
          </a:xfrm>
        </p:grpSpPr>
        <p:sp>
          <p:nvSpPr>
            <p:cNvPr id="13" name="Freeform 13"/>
            <p:cNvSpPr/>
            <p:nvPr/>
          </p:nvSpPr>
          <p:spPr>
            <a:xfrm>
              <a:off x="0" y="0"/>
              <a:ext cx="5460887" cy="609600"/>
            </a:xfrm>
            <a:custGeom>
              <a:avLst/>
              <a:gdLst/>
              <a:ahLst/>
              <a:cxnLst/>
              <a:rect l="l" t="t" r="r" b="b"/>
              <a:pathLst>
                <a:path w="5460887" h="609600">
                  <a:moveTo>
                    <a:pt x="203200" y="0"/>
                  </a:moveTo>
                  <a:lnTo>
                    <a:pt x="5460887" y="0"/>
                  </a:lnTo>
                  <a:lnTo>
                    <a:pt x="5257687" y="609600"/>
                  </a:lnTo>
                  <a:lnTo>
                    <a:pt x="0" y="609600"/>
                  </a:lnTo>
                  <a:lnTo>
                    <a:pt x="203200" y="0"/>
                  </a:lnTo>
                  <a:close/>
                </a:path>
              </a:pathLst>
            </a:custGeom>
            <a:solidFill>
              <a:srgbClr val="FFFFFF"/>
            </a:solidFill>
          </p:spPr>
          <p:txBody>
            <a:bodyPr/>
            <a:lstStyle/>
            <a:p>
              <a:endParaRPr lang="en-US"/>
            </a:p>
          </p:txBody>
        </p:sp>
        <p:sp>
          <p:nvSpPr>
            <p:cNvPr id="14" name="TextBox 14"/>
            <p:cNvSpPr txBox="1"/>
            <p:nvPr/>
          </p:nvSpPr>
          <p:spPr>
            <a:xfrm>
              <a:off x="101600" y="-38100"/>
              <a:ext cx="5257687" cy="64770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6199950" y="6061144"/>
            <a:ext cx="3188413" cy="1010913"/>
          </a:xfrm>
          <a:custGeom>
            <a:avLst/>
            <a:gdLst/>
            <a:ahLst/>
            <a:cxnLst/>
            <a:rect l="l" t="t" r="r" b="b"/>
            <a:pathLst>
              <a:path w="3188413" h="1010913">
                <a:moveTo>
                  <a:pt x="0" y="0"/>
                </a:moveTo>
                <a:lnTo>
                  <a:pt x="3188413" y="0"/>
                </a:lnTo>
                <a:lnTo>
                  <a:pt x="3188413" y="1010913"/>
                </a:lnTo>
                <a:lnTo>
                  <a:pt x="0" y="1010913"/>
                </a:lnTo>
                <a:lnTo>
                  <a:pt x="0" y="0"/>
                </a:lnTo>
                <a:close/>
              </a:path>
            </a:pathLst>
          </a:custGeom>
          <a:blipFill>
            <a:blip r:embed="rId3">
              <a:extLst>
                <a:ext uri="{28A0092B-C50C-407E-A947-70E740481C1C}">
                  <a14:useLocalDpi xmlns:a14="http://schemas.microsoft.com/office/drawing/2010/main" val="0"/>
                </a:ext>
              </a:extLst>
            </a:blip>
            <a:stretch>
              <a:fillRect/>
            </a:stretch>
          </a:blipFill>
        </p:spPr>
        <p:txBody>
          <a:bodyPr/>
          <a:lstStyle/>
          <a:p>
            <a:endParaRPr lang="en-US"/>
          </a:p>
        </p:txBody>
      </p:sp>
      <p:sp>
        <p:nvSpPr>
          <p:cNvPr id="17" name="TextBox 17"/>
          <p:cNvSpPr txBox="1"/>
          <p:nvPr/>
        </p:nvSpPr>
        <p:spPr>
          <a:xfrm>
            <a:off x="4986754" y="4600497"/>
            <a:ext cx="6138127" cy="1015663"/>
          </a:xfrm>
          <a:prstGeom prst="rect">
            <a:avLst/>
          </a:prstGeom>
        </p:spPr>
        <p:txBody>
          <a:bodyPr wrap="square" lIns="0" tIns="0" rIns="0" bIns="0" rtlCol="0" anchor="t">
            <a:spAutoFit/>
          </a:bodyPr>
          <a:lstStyle/>
          <a:p>
            <a:pPr algn="l"/>
            <a:r>
              <a:rPr lang="en-US" sz="6600" b="1" dirty="0">
                <a:solidFill>
                  <a:schemeClr val="bg1"/>
                </a:solidFill>
                <a:latin typeface="Work Sans" pitchFamily="2" charset="0"/>
                <a:ea typeface="Open Sans 1"/>
                <a:cs typeface="Open Sans 1"/>
                <a:sym typeface="Open Sans 1"/>
              </a:rPr>
              <a:t>FITs Overview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F28DF-ED62-9103-CFC8-8D6AF64EE03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183CAE7-99F2-7109-F9B5-A07B7DB859D5}"/>
              </a:ext>
            </a:extLst>
          </p:cNvPr>
          <p:cNvGrpSpPr>
            <a:grpSpLocks noChangeAspect="1"/>
          </p:cNvGrpSpPr>
          <p:nvPr/>
        </p:nvGrpSpPr>
        <p:grpSpPr>
          <a:xfrm>
            <a:off x="13107071" y="3074"/>
            <a:ext cx="6855950" cy="10283926"/>
            <a:chOff x="0" y="0"/>
            <a:chExt cx="6350000" cy="9525000"/>
          </a:xfrm>
        </p:grpSpPr>
        <p:sp>
          <p:nvSpPr>
            <p:cNvPr id="3" name="Freeform 3">
              <a:extLst>
                <a:ext uri="{FF2B5EF4-FFF2-40B4-BE49-F238E27FC236}">
                  <a16:creationId xmlns:a16="http://schemas.microsoft.com/office/drawing/2014/main" id="{CDE88C14-00DA-0EE9-6AA2-FA508AD9D6DE}"/>
                </a:ext>
              </a:extLst>
            </p:cNvPr>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alphaModFix amt="71000"/>
              </a:blip>
              <a:stretch>
                <a:fillRect l="-62" r="-62"/>
              </a:stretch>
            </a:blipFill>
          </p:spPr>
          <p:txBody>
            <a:bodyPr/>
            <a:lstStyle/>
            <a:p>
              <a:endParaRPr lang="en-US"/>
            </a:p>
          </p:txBody>
        </p:sp>
      </p:grpSp>
      <p:grpSp>
        <p:nvGrpSpPr>
          <p:cNvPr id="4" name="Group 4">
            <a:extLst>
              <a:ext uri="{FF2B5EF4-FFF2-40B4-BE49-F238E27FC236}">
                <a16:creationId xmlns:a16="http://schemas.microsoft.com/office/drawing/2014/main" id="{899BA786-CDD6-9BBF-685F-518ABACFCB68}"/>
              </a:ext>
            </a:extLst>
          </p:cNvPr>
          <p:cNvGrpSpPr/>
          <p:nvPr/>
        </p:nvGrpSpPr>
        <p:grpSpPr>
          <a:xfrm>
            <a:off x="11776966" y="-78468"/>
            <a:ext cx="4202976" cy="3152232"/>
            <a:chOff x="0" y="0"/>
            <a:chExt cx="812800" cy="609600"/>
          </a:xfrm>
        </p:grpSpPr>
        <p:sp>
          <p:nvSpPr>
            <p:cNvPr id="5" name="Freeform 5">
              <a:extLst>
                <a:ext uri="{FF2B5EF4-FFF2-40B4-BE49-F238E27FC236}">
                  <a16:creationId xmlns:a16="http://schemas.microsoft.com/office/drawing/2014/main" id="{A6A6A762-ABF3-E1FB-AF16-CE7D5D9F1FBC}"/>
                </a:ext>
              </a:extLst>
            </p:cNvPr>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F6BE00"/>
            </a:solidFill>
          </p:spPr>
          <p:txBody>
            <a:bodyPr/>
            <a:lstStyle/>
            <a:p>
              <a:endParaRPr lang="en-US"/>
            </a:p>
          </p:txBody>
        </p:sp>
        <p:sp>
          <p:nvSpPr>
            <p:cNvPr id="6" name="TextBox 6">
              <a:extLst>
                <a:ext uri="{FF2B5EF4-FFF2-40B4-BE49-F238E27FC236}">
                  <a16:creationId xmlns:a16="http://schemas.microsoft.com/office/drawing/2014/main" id="{B28C6AC9-C013-9714-F6F9-482641C0D158}"/>
                </a:ext>
              </a:extLst>
            </p:cNvPr>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7" name="Group 7">
            <a:extLst>
              <a:ext uri="{FF2B5EF4-FFF2-40B4-BE49-F238E27FC236}">
                <a16:creationId xmlns:a16="http://schemas.microsoft.com/office/drawing/2014/main" id="{0E4A9521-76BC-00DD-6580-42D3940B46D8}"/>
              </a:ext>
            </a:extLst>
          </p:cNvPr>
          <p:cNvGrpSpPr/>
          <p:nvPr/>
        </p:nvGrpSpPr>
        <p:grpSpPr>
          <a:xfrm rot="1149200">
            <a:off x="11553915" y="-1969269"/>
            <a:ext cx="3088091" cy="15211256"/>
            <a:chOff x="0" y="0"/>
            <a:chExt cx="813324" cy="4006257"/>
          </a:xfrm>
        </p:grpSpPr>
        <p:sp>
          <p:nvSpPr>
            <p:cNvPr id="8" name="Freeform 8">
              <a:extLst>
                <a:ext uri="{FF2B5EF4-FFF2-40B4-BE49-F238E27FC236}">
                  <a16:creationId xmlns:a16="http://schemas.microsoft.com/office/drawing/2014/main" id="{6A41B34A-B5F9-65CD-85AC-0314523FEBB1}"/>
                </a:ext>
              </a:extLst>
            </p:cNvPr>
            <p:cNvSpPr/>
            <p:nvPr/>
          </p:nvSpPr>
          <p:spPr>
            <a:xfrm>
              <a:off x="0" y="0"/>
              <a:ext cx="813324" cy="4006257"/>
            </a:xfrm>
            <a:custGeom>
              <a:avLst/>
              <a:gdLst/>
              <a:ahLst/>
              <a:cxnLst/>
              <a:rect l="l" t="t" r="r" b="b"/>
              <a:pathLst>
                <a:path w="813324" h="4006257">
                  <a:moveTo>
                    <a:pt x="0" y="0"/>
                  </a:moveTo>
                  <a:lnTo>
                    <a:pt x="813324" y="0"/>
                  </a:lnTo>
                  <a:lnTo>
                    <a:pt x="813324" y="4006257"/>
                  </a:lnTo>
                  <a:lnTo>
                    <a:pt x="0" y="4006257"/>
                  </a:lnTo>
                  <a:close/>
                </a:path>
              </a:pathLst>
            </a:custGeom>
            <a:solidFill>
              <a:srgbClr val="00205B"/>
            </a:solidFill>
          </p:spPr>
          <p:txBody>
            <a:bodyPr/>
            <a:lstStyle/>
            <a:p>
              <a:endParaRPr lang="en-US"/>
            </a:p>
          </p:txBody>
        </p:sp>
        <p:sp>
          <p:nvSpPr>
            <p:cNvPr id="9" name="TextBox 9">
              <a:extLst>
                <a:ext uri="{FF2B5EF4-FFF2-40B4-BE49-F238E27FC236}">
                  <a16:creationId xmlns:a16="http://schemas.microsoft.com/office/drawing/2014/main" id="{D4E067DF-129F-390A-F812-347686B73E9F}"/>
                </a:ext>
              </a:extLst>
            </p:cNvPr>
            <p:cNvSpPr txBox="1"/>
            <p:nvPr/>
          </p:nvSpPr>
          <p:spPr>
            <a:xfrm>
              <a:off x="0" y="-38100"/>
              <a:ext cx="813324" cy="4044357"/>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29F65B30-5F71-939D-3C44-DBC244B64648}"/>
              </a:ext>
            </a:extLst>
          </p:cNvPr>
          <p:cNvGrpSpPr/>
          <p:nvPr/>
        </p:nvGrpSpPr>
        <p:grpSpPr>
          <a:xfrm>
            <a:off x="-5194260" y="2550646"/>
            <a:ext cx="17743301" cy="10583879"/>
            <a:chOff x="0" y="0"/>
            <a:chExt cx="1021961" cy="609600"/>
          </a:xfrm>
        </p:grpSpPr>
        <p:sp>
          <p:nvSpPr>
            <p:cNvPr id="11" name="Freeform 11">
              <a:extLst>
                <a:ext uri="{FF2B5EF4-FFF2-40B4-BE49-F238E27FC236}">
                  <a16:creationId xmlns:a16="http://schemas.microsoft.com/office/drawing/2014/main" id="{E2C91C73-17E1-2D55-FE32-1CB7430AB557}"/>
                </a:ext>
              </a:extLst>
            </p:cNvPr>
            <p:cNvSpPr/>
            <p:nvPr/>
          </p:nvSpPr>
          <p:spPr>
            <a:xfrm>
              <a:off x="0" y="0"/>
              <a:ext cx="1021961" cy="609600"/>
            </a:xfrm>
            <a:custGeom>
              <a:avLst/>
              <a:gdLst/>
              <a:ahLst/>
              <a:cxnLst/>
              <a:rect l="l" t="t" r="r" b="b"/>
              <a:pathLst>
                <a:path w="1021961" h="609600">
                  <a:moveTo>
                    <a:pt x="203200" y="0"/>
                  </a:moveTo>
                  <a:lnTo>
                    <a:pt x="1021961" y="0"/>
                  </a:lnTo>
                  <a:lnTo>
                    <a:pt x="818761" y="609600"/>
                  </a:lnTo>
                  <a:lnTo>
                    <a:pt x="0" y="609600"/>
                  </a:lnTo>
                  <a:lnTo>
                    <a:pt x="203200" y="0"/>
                  </a:lnTo>
                  <a:close/>
                </a:path>
              </a:pathLst>
            </a:custGeom>
            <a:solidFill>
              <a:srgbClr val="E6E7E8">
                <a:alpha val="80000"/>
              </a:srgbClr>
            </a:solidFill>
          </p:spPr>
          <p:txBody>
            <a:bodyPr/>
            <a:lstStyle/>
            <a:p>
              <a:endParaRPr lang="en-US"/>
            </a:p>
          </p:txBody>
        </p:sp>
        <p:sp>
          <p:nvSpPr>
            <p:cNvPr id="12" name="TextBox 12">
              <a:extLst>
                <a:ext uri="{FF2B5EF4-FFF2-40B4-BE49-F238E27FC236}">
                  <a16:creationId xmlns:a16="http://schemas.microsoft.com/office/drawing/2014/main" id="{EF3BB9E3-9DD5-9B12-D9BB-1BB0054792DB}"/>
                </a:ext>
              </a:extLst>
            </p:cNvPr>
            <p:cNvSpPr txBox="1"/>
            <p:nvPr/>
          </p:nvSpPr>
          <p:spPr>
            <a:xfrm>
              <a:off x="101600" y="-38100"/>
              <a:ext cx="818761" cy="647700"/>
            </a:xfrm>
            <a:prstGeom prst="rect">
              <a:avLst/>
            </a:prstGeom>
          </p:spPr>
          <p:txBody>
            <a:bodyPr lIns="50800" tIns="50800" rIns="50800" bIns="50800" rtlCol="0" anchor="ctr"/>
            <a:lstStyle/>
            <a:p>
              <a:pPr algn="ctr">
                <a:lnSpc>
                  <a:spcPts val="2659"/>
                </a:lnSpc>
              </a:pPr>
              <a:endParaRPr/>
            </a:p>
          </p:txBody>
        </p:sp>
      </p:grpSp>
      <p:sp>
        <p:nvSpPr>
          <p:cNvPr id="13" name="Freeform 13">
            <a:extLst>
              <a:ext uri="{FF2B5EF4-FFF2-40B4-BE49-F238E27FC236}">
                <a16:creationId xmlns:a16="http://schemas.microsoft.com/office/drawing/2014/main" id="{DC204B65-9446-168B-17DC-C77C0D726321}"/>
              </a:ext>
            </a:extLst>
          </p:cNvPr>
          <p:cNvSpPr/>
          <p:nvPr/>
        </p:nvSpPr>
        <p:spPr>
          <a:xfrm>
            <a:off x="10717375" y="8446267"/>
            <a:ext cx="2561146" cy="812033"/>
          </a:xfrm>
          <a:custGeom>
            <a:avLst/>
            <a:gdLst/>
            <a:ahLst/>
            <a:cxnLst/>
            <a:rect l="l" t="t" r="r" b="b"/>
            <a:pathLst>
              <a:path w="2561146" h="812033">
                <a:moveTo>
                  <a:pt x="0" y="0"/>
                </a:moveTo>
                <a:lnTo>
                  <a:pt x="2561146" y="0"/>
                </a:lnTo>
                <a:lnTo>
                  <a:pt x="2561146" y="812033"/>
                </a:lnTo>
                <a:lnTo>
                  <a:pt x="0" y="812033"/>
                </a:lnTo>
                <a:lnTo>
                  <a:pt x="0" y="0"/>
                </a:lnTo>
                <a:close/>
              </a:path>
            </a:pathLst>
          </a:custGeom>
          <a:blipFill>
            <a:blip r:embed="rId3"/>
            <a:stretch>
              <a:fillRect l="-109" r="-109"/>
            </a:stretch>
          </a:blipFill>
        </p:spPr>
        <p:txBody>
          <a:bodyPr/>
          <a:lstStyle/>
          <a:p>
            <a:endParaRPr lang="en-US"/>
          </a:p>
        </p:txBody>
      </p:sp>
      <p:sp>
        <p:nvSpPr>
          <p:cNvPr id="14" name="TextBox 14">
            <a:extLst>
              <a:ext uri="{FF2B5EF4-FFF2-40B4-BE49-F238E27FC236}">
                <a16:creationId xmlns:a16="http://schemas.microsoft.com/office/drawing/2014/main" id="{30EEE82F-4F5E-D658-F0D6-DDCF8C377CEA}"/>
              </a:ext>
            </a:extLst>
          </p:cNvPr>
          <p:cNvSpPr txBox="1"/>
          <p:nvPr/>
        </p:nvSpPr>
        <p:spPr>
          <a:xfrm>
            <a:off x="1028700" y="781050"/>
            <a:ext cx="11301108" cy="1004057"/>
          </a:xfrm>
          <a:prstGeom prst="rect">
            <a:avLst/>
          </a:prstGeom>
        </p:spPr>
        <p:txBody>
          <a:bodyPr lIns="0" tIns="0" rIns="0" bIns="0" rtlCol="0" anchor="t">
            <a:spAutoFit/>
          </a:bodyPr>
          <a:lstStyle/>
          <a:p>
            <a:pPr>
              <a:lnSpc>
                <a:spcPts val="8819"/>
              </a:lnSpc>
            </a:pPr>
            <a:r>
              <a:rPr lang="en-US" sz="4800" b="1" dirty="0">
                <a:solidFill>
                  <a:srgbClr val="00205B"/>
                </a:solidFill>
                <a:latin typeface="Work Sans" pitchFamily="2" charset="77"/>
                <a:ea typeface="Arial Bold"/>
                <a:cs typeface="Arial Bold"/>
                <a:sym typeface="Arial Bold"/>
              </a:rPr>
              <a:t>What are FITs?</a:t>
            </a:r>
          </a:p>
        </p:txBody>
      </p:sp>
      <p:sp>
        <p:nvSpPr>
          <p:cNvPr id="30" name="TextBox 15">
            <a:extLst>
              <a:ext uri="{FF2B5EF4-FFF2-40B4-BE49-F238E27FC236}">
                <a16:creationId xmlns:a16="http://schemas.microsoft.com/office/drawing/2014/main" id="{0F6E0A22-6A1E-076A-050B-C0473EC8CAE3}"/>
              </a:ext>
            </a:extLst>
          </p:cNvPr>
          <p:cNvSpPr txBox="1"/>
          <p:nvPr/>
        </p:nvSpPr>
        <p:spPr>
          <a:xfrm>
            <a:off x="872338" y="3625486"/>
            <a:ext cx="9371095" cy="2754793"/>
          </a:xfrm>
          <a:prstGeom prst="rect">
            <a:avLst/>
          </a:prstGeom>
        </p:spPr>
        <p:txBody>
          <a:bodyPr wrap="square" lIns="0" tIns="0" rIns="0" bIns="0" rtlCol="0" anchor="t">
            <a:spAutoFit/>
          </a:bodyPr>
          <a:lstStyle/>
          <a:p>
            <a:pPr marL="342900" indent="-342900">
              <a:lnSpc>
                <a:spcPts val="3139"/>
              </a:lnSpc>
              <a:spcBef>
                <a:spcPct val="0"/>
              </a:spcBef>
              <a:buFont typeface="Arial" panose="020B0604020202020204" pitchFamily="34" charset="0"/>
              <a:buChar char="•"/>
            </a:pPr>
            <a:r>
              <a:rPr lang="en-US" sz="2240" dirty="0">
                <a:latin typeface="Work Sans" pitchFamily="2" charset="77"/>
                <a:cs typeface="Arial" panose="020B0604020202020204" pitchFamily="34" charset="0"/>
              </a:rPr>
              <a:t>Fiduciary Investment Trust portfolios are designed, managed, and delivered with a focus on providing additional resources and protections to plan fiduciaries. </a:t>
            </a:r>
          </a:p>
          <a:p>
            <a:pPr marL="342900" indent="-342900">
              <a:lnSpc>
                <a:spcPts val="3139"/>
              </a:lnSpc>
              <a:spcBef>
                <a:spcPct val="0"/>
              </a:spcBef>
              <a:buFont typeface="Arial" panose="020B0604020202020204" pitchFamily="34" charset="0"/>
              <a:buChar char="•"/>
            </a:pPr>
            <a:endParaRPr lang="en-US" sz="2240" dirty="0">
              <a:latin typeface="Work Sans" pitchFamily="2" charset="77"/>
              <a:cs typeface="Arial" panose="020B0604020202020204" pitchFamily="34" charset="0"/>
            </a:endParaRPr>
          </a:p>
          <a:p>
            <a:pPr marL="342900" indent="-342900">
              <a:lnSpc>
                <a:spcPts val="3139"/>
              </a:lnSpc>
              <a:spcBef>
                <a:spcPct val="0"/>
              </a:spcBef>
              <a:buFont typeface="Arial" panose="020B0604020202020204" pitchFamily="34" charset="0"/>
              <a:buChar char="•"/>
            </a:pPr>
            <a:endParaRPr lang="en-US" sz="2240" dirty="0">
              <a:latin typeface="Work Sans" pitchFamily="2" charset="77"/>
              <a:cs typeface="Arial" panose="020B0604020202020204" pitchFamily="34" charset="0"/>
            </a:endParaRPr>
          </a:p>
          <a:p>
            <a:pPr marL="342900" indent="-342900">
              <a:lnSpc>
                <a:spcPts val="3139"/>
              </a:lnSpc>
              <a:spcBef>
                <a:spcPct val="0"/>
              </a:spcBef>
              <a:buFont typeface="Arial" panose="020B0604020202020204" pitchFamily="34" charset="0"/>
              <a:buChar char="•"/>
            </a:pPr>
            <a:r>
              <a:rPr lang="en-US" sz="2240" dirty="0">
                <a:latin typeface="Work Sans" pitchFamily="2" charset="77"/>
                <a:cs typeface="Arial" panose="020B0604020202020204" pitchFamily="34" charset="0"/>
              </a:rPr>
              <a:t>They naturally invoke specific, important fiduciary considerations.</a:t>
            </a:r>
          </a:p>
        </p:txBody>
      </p:sp>
    </p:spTree>
    <p:extLst>
      <p:ext uri="{BB962C8B-B14F-4D97-AF65-F5344CB8AC3E}">
        <p14:creationId xmlns:p14="http://schemas.microsoft.com/office/powerpoint/2010/main" val="242973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5">
            <a:extLst>
              <a:ext uri="{FF2B5EF4-FFF2-40B4-BE49-F238E27FC236}">
                <a16:creationId xmlns:a16="http://schemas.microsoft.com/office/drawing/2014/main" id="{4C744190-E03D-8A41-76F5-51952DECBDFA}"/>
              </a:ext>
            </a:extLst>
          </p:cNvPr>
          <p:cNvGrpSpPr>
            <a:grpSpLocks noChangeAspect="1"/>
          </p:cNvGrpSpPr>
          <p:nvPr/>
        </p:nvGrpSpPr>
        <p:grpSpPr>
          <a:xfrm>
            <a:off x="10389368" y="0"/>
            <a:ext cx="11961628" cy="10287000"/>
            <a:chOff x="0" y="0"/>
            <a:chExt cx="6350000" cy="5461000"/>
          </a:xfrm>
        </p:grpSpPr>
        <p:sp>
          <p:nvSpPr>
            <p:cNvPr id="17" name="Freeform 6">
              <a:extLst>
                <a:ext uri="{FF2B5EF4-FFF2-40B4-BE49-F238E27FC236}">
                  <a16:creationId xmlns:a16="http://schemas.microsoft.com/office/drawing/2014/main" id="{46B8C87C-E842-AED4-6C86-D1666C47509D}"/>
                </a:ext>
              </a:extLst>
            </p:cNvPr>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blipFill>
              <a:blip r:embed="rId2"/>
              <a:stretch>
                <a:fillRect l="-4777" r="-2512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2"/>
          <p:cNvGrpSpPr/>
          <p:nvPr/>
        </p:nvGrpSpPr>
        <p:grpSpPr>
          <a:xfrm>
            <a:off x="-911791" y="-3565078"/>
            <a:ext cx="16418273" cy="5758615"/>
            <a:chOff x="0" y="0"/>
            <a:chExt cx="1738018" cy="609600"/>
          </a:xfrm>
        </p:grpSpPr>
        <p:sp>
          <p:nvSpPr>
            <p:cNvPr id="3" name="Freeform 3"/>
            <p:cNvSpPr/>
            <p:nvPr/>
          </p:nvSpPr>
          <p:spPr>
            <a:xfrm>
              <a:off x="0" y="0"/>
              <a:ext cx="1738019" cy="609600"/>
            </a:xfrm>
            <a:custGeom>
              <a:avLst/>
              <a:gdLst/>
              <a:ahLst/>
              <a:cxnLst/>
              <a:rect l="l" t="t" r="r" b="b"/>
              <a:pathLst>
                <a:path w="1738019" h="609600">
                  <a:moveTo>
                    <a:pt x="203200" y="0"/>
                  </a:moveTo>
                  <a:lnTo>
                    <a:pt x="1738019" y="0"/>
                  </a:lnTo>
                  <a:lnTo>
                    <a:pt x="1534819" y="609600"/>
                  </a:lnTo>
                  <a:lnTo>
                    <a:pt x="0" y="609600"/>
                  </a:lnTo>
                  <a:lnTo>
                    <a:pt x="203200" y="0"/>
                  </a:lnTo>
                  <a:close/>
                </a:path>
              </a:pathLst>
            </a:custGeom>
            <a:solidFill>
              <a:srgbClr val="00205B">
                <a:alpha val="96863"/>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extBox 4"/>
            <p:cNvSpPr txBox="1"/>
            <p:nvPr/>
          </p:nvSpPr>
          <p:spPr>
            <a:xfrm>
              <a:off x="101600" y="-38100"/>
              <a:ext cx="1534818" cy="6477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7" name="Group 7"/>
          <p:cNvGrpSpPr/>
          <p:nvPr/>
        </p:nvGrpSpPr>
        <p:grpSpPr>
          <a:xfrm rot="-1788976">
            <a:off x="17528811" y="-4543875"/>
            <a:ext cx="2701968" cy="13451444"/>
            <a:chOff x="0" y="0"/>
            <a:chExt cx="711630" cy="3542767"/>
          </a:xfrm>
        </p:grpSpPr>
        <p:sp>
          <p:nvSpPr>
            <p:cNvPr id="8" name="Freeform 8"/>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rgbClr val="00A3E0"/>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TextBox 9"/>
            <p:cNvSpPr txBox="1"/>
            <p:nvPr/>
          </p:nvSpPr>
          <p:spPr>
            <a:xfrm>
              <a:off x="0" y="-38100"/>
              <a:ext cx="711630" cy="3580867"/>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 name="Group 10"/>
          <p:cNvGrpSpPr/>
          <p:nvPr/>
        </p:nvGrpSpPr>
        <p:grpSpPr>
          <a:xfrm rot="-1788976">
            <a:off x="16208870" y="-2669409"/>
            <a:ext cx="2117425" cy="13451444"/>
            <a:chOff x="0" y="0"/>
            <a:chExt cx="557676" cy="3542767"/>
          </a:xfrm>
        </p:grpSpPr>
        <p:sp>
          <p:nvSpPr>
            <p:cNvPr id="11" name="Freeform 11"/>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F6BE00">
                <a:alpha val="6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TextBox 12"/>
            <p:cNvSpPr txBox="1"/>
            <p:nvPr/>
          </p:nvSpPr>
          <p:spPr>
            <a:xfrm>
              <a:off x="0" y="-38100"/>
              <a:ext cx="557676" cy="3580867"/>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3" name="TextBox 13"/>
          <p:cNvSpPr txBox="1"/>
          <p:nvPr/>
        </p:nvSpPr>
        <p:spPr>
          <a:xfrm>
            <a:off x="1124966" y="591556"/>
            <a:ext cx="9276334" cy="1354217"/>
          </a:xfrm>
          <a:prstGeom prst="rect">
            <a:avLst/>
          </a:prstGeom>
        </p:spPr>
        <p:txBody>
          <a:bodyPr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white"/>
                </a:solidFill>
                <a:effectLst/>
                <a:uLnTx/>
                <a:uFillTx/>
                <a:latin typeface="Work Sans" pitchFamily="2" charset="77"/>
              </a:rPr>
              <a:t>FIT portfolios provide the following features:</a:t>
            </a:r>
          </a:p>
        </p:txBody>
      </p:sp>
      <p:sp>
        <p:nvSpPr>
          <p:cNvPr id="16" name="TextBox 16"/>
          <p:cNvSpPr txBox="1"/>
          <p:nvPr/>
        </p:nvSpPr>
        <p:spPr>
          <a:xfrm>
            <a:off x="2493771" y="3472262"/>
            <a:ext cx="10539170" cy="615553"/>
          </a:xfrm>
          <a:prstGeom prst="rect">
            <a:avLst/>
          </a:prstGeom>
        </p:spPr>
        <p:txBody>
          <a:bodyPr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Work Sans" pitchFamily="2" charset="77"/>
              </a:rPr>
              <a:t>A non-proprietary composition of underlying funds, managed by a sub-advisor that does not produce any of the underlying funds;</a:t>
            </a:r>
          </a:p>
        </p:txBody>
      </p:sp>
      <p:sp>
        <p:nvSpPr>
          <p:cNvPr id="18" name="TextBox 18"/>
          <p:cNvSpPr txBox="1"/>
          <p:nvPr/>
        </p:nvSpPr>
        <p:spPr>
          <a:xfrm>
            <a:off x="2493770" y="4848568"/>
            <a:ext cx="9629369" cy="615553"/>
          </a:xfrm>
          <a:prstGeom prst="rect">
            <a:avLst/>
          </a:prstGeom>
        </p:spPr>
        <p:txBody>
          <a:bodyPr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Work Sans" pitchFamily="2" charset="77"/>
              </a:rPr>
              <a:t>A sub-advisor accepting fiduciary status under ERISA § 3(38) for the management of the FIT portfolios</a:t>
            </a:r>
          </a:p>
        </p:txBody>
      </p:sp>
      <p:sp>
        <p:nvSpPr>
          <p:cNvPr id="20" name="TextBox 20"/>
          <p:cNvSpPr txBox="1"/>
          <p:nvPr/>
        </p:nvSpPr>
        <p:spPr>
          <a:xfrm>
            <a:off x="2493771" y="6224874"/>
            <a:ext cx="9108612" cy="615553"/>
          </a:xfrm>
          <a:prstGeom prst="rect">
            <a:avLst/>
          </a:prstGeom>
        </p:spPr>
        <p:txBody>
          <a:bodyPr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Work Sans" pitchFamily="2" charset="77"/>
              </a:rPr>
              <a:t>A trustee accepting fiduciary status under ERISA § 3(21) and charged with overseeing the 3(38) fiduciary</a:t>
            </a:r>
          </a:p>
        </p:txBody>
      </p:sp>
      <p:sp>
        <p:nvSpPr>
          <p:cNvPr id="22" name="TextBox 22"/>
          <p:cNvSpPr txBox="1"/>
          <p:nvPr/>
        </p:nvSpPr>
        <p:spPr>
          <a:xfrm>
            <a:off x="2493771" y="7601180"/>
            <a:ext cx="8597389" cy="923330"/>
          </a:xfrm>
          <a:prstGeom prst="rect">
            <a:avLst/>
          </a:prstGeom>
        </p:spPr>
        <p:txBody>
          <a:bodyPr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Work Sans" pitchFamily="2" charset="77"/>
              </a:rPr>
              <a:t>The collective investment trust structure favored by courts and the Department of Labor (DOL), offering cost savings when compared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Work Sans" pitchFamily="2" charset="77"/>
              </a:rPr>
              <a:t>to registered mutual fund products</a:t>
            </a:r>
          </a:p>
        </p:txBody>
      </p:sp>
      <p:pic>
        <p:nvPicPr>
          <p:cNvPr id="28" name="Graphic 27" descr="Badge 1 with solid fill">
            <a:extLst>
              <a:ext uri="{FF2B5EF4-FFF2-40B4-BE49-F238E27FC236}">
                <a16:creationId xmlns:a16="http://schemas.microsoft.com/office/drawing/2014/main" id="{62684164-2F21-391F-17BE-A3005DD6D8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4274" y="3284221"/>
            <a:ext cx="797064" cy="797064"/>
          </a:xfrm>
          <a:prstGeom prst="rect">
            <a:avLst/>
          </a:prstGeom>
        </p:spPr>
      </p:pic>
      <p:pic>
        <p:nvPicPr>
          <p:cNvPr id="29" name="Graphic 28" descr="Badge with solid fill">
            <a:extLst>
              <a:ext uri="{FF2B5EF4-FFF2-40B4-BE49-F238E27FC236}">
                <a16:creationId xmlns:a16="http://schemas.microsoft.com/office/drawing/2014/main" id="{1E7318F8-8C5B-9051-80F6-FF510A5741B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14274" y="4659986"/>
            <a:ext cx="797064" cy="797064"/>
          </a:xfrm>
          <a:prstGeom prst="rect">
            <a:avLst/>
          </a:prstGeom>
        </p:spPr>
      </p:pic>
      <p:pic>
        <p:nvPicPr>
          <p:cNvPr id="30" name="Graphic 29" descr="Badge 3 with solid fill">
            <a:extLst>
              <a:ext uri="{FF2B5EF4-FFF2-40B4-BE49-F238E27FC236}">
                <a16:creationId xmlns:a16="http://schemas.microsoft.com/office/drawing/2014/main" id="{39AA50BF-FA39-35A9-28C2-7CF31BDBD590}"/>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411922" y="6035751"/>
            <a:ext cx="797064" cy="797064"/>
          </a:xfrm>
          <a:prstGeom prst="rect">
            <a:avLst/>
          </a:prstGeom>
        </p:spPr>
      </p:pic>
      <p:pic>
        <p:nvPicPr>
          <p:cNvPr id="31" name="Graphic 30" descr="Badge 4 with solid fill">
            <a:extLst>
              <a:ext uri="{FF2B5EF4-FFF2-40B4-BE49-F238E27FC236}">
                <a16:creationId xmlns:a16="http://schemas.microsoft.com/office/drawing/2014/main" id="{CF1F58E0-8659-D223-C441-9FD9FA710AD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411922" y="7411516"/>
            <a:ext cx="797064" cy="797064"/>
          </a:xfrm>
          <a:prstGeom prst="rect">
            <a:avLst/>
          </a:prstGeom>
        </p:spPr>
      </p:pic>
      <p:sp>
        <p:nvSpPr>
          <p:cNvPr id="5" name="Freeform 13">
            <a:extLst>
              <a:ext uri="{FF2B5EF4-FFF2-40B4-BE49-F238E27FC236}">
                <a16:creationId xmlns:a16="http://schemas.microsoft.com/office/drawing/2014/main" id="{A2474C8F-1933-94B9-8314-6DF5413DCEA2}"/>
              </a:ext>
            </a:extLst>
          </p:cNvPr>
          <p:cNvSpPr/>
          <p:nvPr/>
        </p:nvSpPr>
        <p:spPr>
          <a:xfrm>
            <a:off x="11160272" y="1335203"/>
            <a:ext cx="1925733" cy="610570"/>
          </a:xfrm>
          <a:custGeom>
            <a:avLst/>
            <a:gdLst/>
            <a:ahLst/>
            <a:cxnLst/>
            <a:rect l="l" t="t" r="r" b="b"/>
            <a:pathLst>
              <a:path w="2561146" h="812033">
                <a:moveTo>
                  <a:pt x="0" y="0"/>
                </a:moveTo>
                <a:lnTo>
                  <a:pt x="2561146" y="0"/>
                </a:lnTo>
                <a:lnTo>
                  <a:pt x="2561146" y="812033"/>
                </a:lnTo>
                <a:lnTo>
                  <a:pt x="0" y="812033"/>
                </a:lnTo>
                <a:lnTo>
                  <a:pt x="0" y="0"/>
                </a:lnTo>
                <a:close/>
              </a:path>
            </a:pathLst>
          </a:custGeom>
          <a:blipFill>
            <a:blip r:embed="rId11"/>
            <a:stretch>
              <a:fillRect l="-109" r="-109"/>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A593D-1CDD-3721-508E-AE7143EF9B1D}"/>
            </a:ext>
          </a:extLst>
        </p:cNvPr>
        <p:cNvGrpSpPr/>
        <p:nvPr/>
      </p:nvGrpSpPr>
      <p:grpSpPr>
        <a:xfrm>
          <a:off x="0" y="0"/>
          <a:ext cx="0" cy="0"/>
          <a:chOff x="0" y="0"/>
          <a:chExt cx="0" cy="0"/>
        </a:xfrm>
      </p:grpSpPr>
      <p:grpSp>
        <p:nvGrpSpPr>
          <p:cNvPr id="14" name="Group 5">
            <a:extLst>
              <a:ext uri="{FF2B5EF4-FFF2-40B4-BE49-F238E27FC236}">
                <a16:creationId xmlns:a16="http://schemas.microsoft.com/office/drawing/2014/main" id="{8DB46560-3B5B-B977-8F3E-1981C445A3D0}"/>
              </a:ext>
            </a:extLst>
          </p:cNvPr>
          <p:cNvGrpSpPr>
            <a:grpSpLocks noChangeAspect="1"/>
          </p:cNvGrpSpPr>
          <p:nvPr/>
        </p:nvGrpSpPr>
        <p:grpSpPr>
          <a:xfrm>
            <a:off x="10389368" y="0"/>
            <a:ext cx="11961628" cy="10287000"/>
            <a:chOff x="0" y="0"/>
            <a:chExt cx="6350000" cy="5461000"/>
          </a:xfrm>
        </p:grpSpPr>
        <p:sp>
          <p:nvSpPr>
            <p:cNvPr id="17" name="Freeform 6">
              <a:extLst>
                <a:ext uri="{FF2B5EF4-FFF2-40B4-BE49-F238E27FC236}">
                  <a16:creationId xmlns:a16="http://schemas.microsoft.com/office/drawing/2014/main" id="{E1FA8068-61BD-B670-ACF7-A6B497F70D64}"/>
                </a:ext>
              </a:extLst>
            </p:cNvPr>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blipFill>
              <a:blip r:embed="rId2"/>
              <a:stretch>
                <a:fillRect l="-4777" r="-2512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2">
            <a:extLst>
              <a:ext uri="{FF2B5EF4-FFF2-40B4-BE49-F238E27FC236}">
                <a16:creationId xmlns:a16="http://schemas.microsoft.com/office/drawing/2014/main" id="{ACA764EE-0102-1A8D-C3EF-F65F1B6986F1}"/>
              </a:ext>
            </a:extLst>
          </p:cNvPr>
          <p:cNvGrpSpPr/>
          <p:nvPr/>
        </p:nvGrpSpPr>
        <p:grpSpPr>
          <a:xfrm>
            <a:off x="-911791" y="-3565078"/>
            <a:ext cx="16418273" cy="5758615"/>
            <a:chOff x="0" y="0"/>
            <a:chExt cx="1738018" cy="609600"/>
          </a:xfrm>
        </p:grpSpPr>
        <p:sp>
          <p:nvSpPr>
            <p:cNvPr id="3" name="Freeform 3">
              <a:extLst>
                <a:ext uri="{FF2B5EF4-FFF2-40B4-BE49-F238E27FC236}">
                  <a16:creationId xmlns:a16="http://schemas.microsoft.com/office/drawing/2014/main" id="{731736F2-1F8F-B4DE-E1DE-B1D32D50FFC7}"/>
                </a:ext>
              </a:extLst>
            </p:cNvPr>
            <p:cNvSpPr/>
            <p:nvPr/>
          </p:nvSpPr>
          <p:spPr>
            <a:xfrm>
              <a:off x="0" y="0"/>
              <a:ext cx="1738019" cy="609600"/>
            </a:xfrm>
            <a:custGeom>
              <a:avLst/>
              <a:gdLst/>
              <a:ahLst/>
              <a:cxnLst/>
              <a:rect l="l" t="t" r="r" b="b"/>
              <a:pathLst>
                <a:path w="1738019" h="609600">
                  <a:moveTo>
                    <a:pt x="203200" y="0"/>
                  </a:moveTo>
                  <a:lnTo>
                    <a:pt x="1738019" y="0"/>
                  </a:lnTo>
                  <a:lnTo>
                    <a:pt x="1534819" y="609600"/>
                  </a:lnTo>
                  <a:lnTo>
                    <a:pt x="0" y="609600"/>
                  </a:lnTo>
                  <a:lnTo>
                    <a:pt x="203200" y="0"/>
                  </a:lnTo>
                  <a:close/>
                </a:path>
              </a:pathLst>
            </a:custGeom>
            <a:solidFill>
              <a:srgbClr val="00205B">
                <a:alpha val="96863"/>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extBox 4">
              <a:extLst>
                <a:ext uri="{FF2B5EF4-FFF2-40B4-BE49-F238E27FC236}">
                  <a16:creationId xmlns:a16="http://schemas.microsoft.com/office/drawing/2014/main" id="{57EF9ABF-B2B9-6951-9A03-A680DB2F1DFD}"/>
                </a:ext>
              </a:extLst>
            </p:cNvPr>
            <p:cNvSpPr txBox="1"/>
            <p:nvPr/>
          </p:nvSpPr>
          <p:spPr>
            <a:xfrm>
              <a:off x="101600" y="-38100"/>
              <a:ext cx="1534818" cy="6477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7" name="Group 7">
            <a:extLst>
              <a:ext uri="{FF2B5EF4-FFF2-40B4-BE49-F238E27FC236}">
                <a16:creationId xmlns:a16="http://schemas.microsoft.com/office/drawing/2014/main" id="{EE7D77B1-01B9-173C-C97A-255014774F1D}"/>
              </a:ext>
            </a:extLst>
          </p:cNvPr>
          <p:cNvGrpSpPr/>
          <p:nvPr/>
        </p:nvGrpSpPr>
        <p:grpSpPr>
          <a:xfrm rot="-1788976">
            <a:off x="17528811" y="-4543875"/>
            <a:ext cx="2701968" cy="13451444"/>
            <a:chOff x="0" y="0"/>
            <a:chExt cx="711630" cy="3542767"/>
          </a:xfrm>
        </p:grpSpPr>
        <p:sp>
          <p:nvSpPr>
            <p:cNvPr id="8" name="Freeform 8">
              <a:extLst>
                <a:ext uri="{FF2B5EF4-FFF2-40B4-BE49-F238E27FC236}">
                  <a16:creationId xmlns:a16="http://schemas.microsoft.com/office/drawing/2014/main" id="{34793BD2-F428-A6F9-13F7-3FD06CC839B2}"/>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rgbClr val="00A3E0"/>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TextBox 9">
              <a:extLst>
                <a:ext uri="{FF2B5EF4-FFF2-40B4-BE49-F238E27FC236}">
                  <a16:creationId xmlns:a16="http://schemas.microsoft.com/office/drawing/2014/main" id="{6A078B34-5A95-EBE8-6166-B63595DE1F6E}"/>
                </a:ext>
              </a:extLst>
            </p:cNvPr>
            <p:cNvSpPr txBox="1"/>
            <p:nvPr/>
          </p:nvSpPr>
          <p:spPr>
            <a:xfrm>
              <a:off x="0" y="-38100"/>
              <a:ext cx="711630" cy="3580867"/>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 name="Group 10">
            <a:extLst>
              <a:ext uri="{FF2B5EF4-FFF2-40B4-BE49-F238E27FC236}">
                <a16:creationId xmlns:a16="http://schemas.microsoft.com/office/drawing/2014/main" id="{AFEF4BA7-8FAB-9CB4-215E-07A5616A18B0}"/>
              </a:ext>
            </a:extLst>
          </p:cNvPr>
          <p:cNvGrpSpPr/>
          <p:nvPr/>
        </p:nvGrpSpPr>
        <p:grpSpPr>
          <a:xfrm rot="-1788976">
            <a:off x="16208870" y="-2669409"/>
            <a:ext cx="2117425" cy="13451444"/>
            <a:chOff x="0" y="0"/>
            <a:chExt cx="557676" cy="3542767"/>
          </a:xfrm>
        </p:grpSpPr>
        <p:sp>
          <p:nvSpPr>
            <p:cNvPr id="11" name="Freeform 11">
              <a:extLst>
                <a:ext uri="{FF2B5EF4-FFF2-40B4-BE49-F238E27FC236}">
                  <a16:creationId xmlns:a16="http://schemas.microsoft.com/office/drawing/2014/main" id="{1B1B6F40-DD42-3E27-EEF0-6E12F7633DE9}"/>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F6BE00">
                <a:alpha val="6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TextBox 12">
              <a:extLst>
                <a:ext uri="{FF2B5EF4-FFF2-40B4-BE49-F238E27FC236}">
                  <a16:creationId xmlns:a16="http://schemas.microsoft.com/office/drawing/2014/main" id="{92F462B9-EF82-A69E-6F32-7369F95AF9EB}"/>
                </a:ext>
              </a:extLst>
            </p:cNvPr>
            <p:cNvSpPr txBox="1"/>
            <p:nvPr/>
          </p:nvSpPr>
          <p:spPr>
            <a:xfrm>
              <a:off x="0" y="-38100"/>
              <a:ext cx="557676" cy="3580867"/>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3" name="TextBox 13">
            <a:extLst>
              <a:ext uri="{FF2B5EF4-FFF2-40B4-BE49-F238E27FC236}">
                <a16:creationId xmlns:a16="http://schemas.microsoft.com/office/drawing/2014/main" id="{DAACA76B-8F23-09F1-0518-0702F722DBF5}"/>
              </a:ext>
            </a:extLst>
          </p:cNvPr>
          <p:cNvSpPr txBox="1"/>
          <p:nvPr/>
        </p:nvSpPr>
        <p:spPr>
          <a:xfrm>
            <a:off x="1065312" y="539694"/>
            <a:ext cx="11459655" cy="1231106"/>
          </a:xfrm>
          <a:prstGeom prst="rect">
            <a:avLst/>
          </a:prstGeom>
        </p:spPr>
        <p:txBody>
          <a:bodyPr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Work Sans" pitchFamily="2" charset="77"/>
              </a:rPr>
              <a:t>Fiduciary Investment Trusts, LLC’s fiduciary responsibility of the FIT portfolios</a:t>
            </a:r>
          </a:p>
        </p:txBody>
      </p:sp>
      <p:sp>
        <p:nvSpPr>
          <p:cNvPr id="5" name="TextBox 16">
            <a:extLst>
              <a:ext uri="{FF2B5EF4-FFF2-40B4-BE49-F238E27FC236}">
                <a16:creationId xmlns:a16="http://schemas.microsoft.com/office/drawing/2014/main" id="{F799742F-446D-A3F6-B353-61C0EAFD44F3}"/>
              </a:ext>
            </a:extLst>
          </p:cNvPr>
          <p:cNvSpPr txBox="1"/>
          <p:nvPr/>
        </p:nvSpPr>
        <p:spPr>
          <a:xfrm>
            <a:off x="974429" y="3417419"/>
            <a:ext cx="10092700" cy="4616648"/>
          </a:xfrm>
          <a:prstGeom prst="rect">
            <a:avLst/>
          </a:prstGeom>
        </p:spPr>
        <p:txBody>
          <a:bodyPr wrap="square" lIns="0" tIns="0" rIns="0" bIns="0" rtlCol="0" anchor="t">
            <a:spAutoFit/>
          </a:bodyPr>
          <a:lstStyle/>
          <a:p>
            <a:pPr marL="457200" indent="-457200">
              <a:buFont typeface="Arial" panose="020B0604020202020204" pitchFamily="34" charset="0"/>
              <a:buChar char="•"/>
              <a:defRPr/>
            </a:pPr>
            <a:r>
              <a:rPr kumimoji="0" lang="en-US" sz="2000" b="0" i="0" u="none" strike="noStrike" kern="0" cap="none" spc="0" normalizeH="0" baseline="0" noProof="0" dirty="0">
                <a:ln>
                  <a:noFill/>
                </a:ln>
                <a:solidFill>
                  <a:srgbClr val="222222"/>
                </a:solidFill>
                <a:effectLst/>
                <a:uLnTx/>
                <a:uFillTx/>
                <a:latin typeface="Work Sans" pitchFamily="2" charset="77"/>
              </a:rPr>
              <a:t>FIT LLC provides written acknowledgement of its fiduciary status under ERISA § 3(38) for all portfolio management decisions. </a:t>
            </a:r>
          </a:p>
          <a:p>
            <a:pPr marL="457200" indent="-457200">
              <a:buFont typeface="Arial" panose="020B0604020202020204" pitchFamily="34" charset="0"/>
              <a:buChar char="•"/>
              <a:defRPr/>
            </a:pPr>
            <a:endParaRPr lang="en-US" sz="2000" kern="0" dirty="0">
              <a:solidFill>
                <a:srgbClr val="222222"/>
              </a:solidFill>
              <a:latin typeface="Work Sans" pitchFamily="2" charset="77"/>
            </a:endParaRPr>
          </a:p>
          <a:p>
            <a:pPr marL="457200" indent="-457200">
              <a:buFont typeface="Arial" panose="020B0604020202020204" pitchFamily="34" charset="0"/>
              <a:buChar char="•"/>
              <a:defRPr/>
            </a:pPr>
            <a:r>
              <a:rPr kumimoji="0" lang="en-US" sz="2000" b="0" i="0" u="none" strike="noStrike" kern="0" cap="none" spc="0" normalizeH="0" baseline="0" noProof="0" dirty="0">
                <a:ln>
                  <a:noFill/>
                </a:ln>
                <a:solidFill>
                  <a:srgbClr val="222222"/>
                </a:solidFill>
                <a:effectLst/>
                <a:uLnTx/>
                <a:uFillTx/>
                <a:latin typeface="Work Sans" pitchFamily="2" charset="77"/>
              </a:rPr>
              <a:t>This includes the implementation of investment guidelines, selection and monitoring of the underlying funds, and allocation strategies for all portfolios. </a:t>
            </a:r>
          </a:p>
          <a:p>
            <a:pPr marL="457200" indent="-457200">
              <a:buFont typeface="Arial" panose="020B0604020202020204" pitchFamily="34" charset="0"/>
              <a:buChar char="•"/>
              <a:defRPr/>
            </a:pPr>
            <a:endParaRPr lang="en-US" sz="2000" kern="0" dirty="0">
              <a:solidFill>
                <a:srgbClr val="222222"/>
              </a:solidFill>
              <a:latin typeface="Work Sans" pitchFamily="2" charset="77"/>
            </a:endParaRPr>
          </a:p>
          <a:p>
            <a:pPr marL="457200" indent="-457200">
              <a:buFont typeface="Arial" panose="020B0604020202020204" pitchFamily="34" charset="0"/>
              <a:buChar char="•"/>
              <a:defRPr/>
            </a:pPr>
            <a:r>
              <a:rPr kumimoji="0" lang="en-US" sz="2000" b="0" i="0" u="none" strike="noStrike" kern="0" cap="none" spc="0" normalizeH="0" baseline="0" noProof="0" dirty="0">
                <a:ln>
                  <a:noFill/>
                </a:ln>
                <a:solidFill>
                  <a:srgbClr val="222222"/>
                </a:solidFill>
                <a:effectLst/>
                <a:uLnTx/>
                <a:uFillTx/>
                <a:latin typeface="Work Sans" pitchFamily="2" charset="77"/>
              </a:rPr>
              <a:t>FIT LLC’s ERISA § 3(38) role ensures non-proprietary fund selection and management of the various portfolios in a manner consistent with the respective stated risk objectives. </a:t>
            </a:r>
          </a:p>
          <a:p>
            <a:pPr marL="457200" indent="-457200">
              <a:buFont typeface="Arial" panose="020B0604020202020204" pitchFamily="34" charset="0"/>
              <a:buChar char="•"/>
              <a:defRPr/>
            </a:pPr>
            <a:endParaRPr lang="en-US" sz="2000" kern="0" dirty="0">
              <a:solidFill>
                <a:srgbClr val="222222"/>
              </a:solidFill>
              <a:latin typeface="Work Sans" pitchFamily="2" charset="77"/>
            </a:endParaRPr>
          </a:p>
          <a:p>
            <a:pPr marL="457200" indent="-457200">
              <a:buFont typeface="Arial" panose="020B0604020202020204" pitchFamily="34" charset="0"/>
              <a:buChar char="•"/>
              <a:defRPr/>
            </a:pPr>
            <a:r>
              <a:rPr kumimoji="0" lang="en-US" sz="2000" b="0" i="0" u="none" strike="noStrike" kern="0" cap="none" spc="0" normalizeH="0" baseline="0" noProof="0" dirty="0">
                <a:ln>
                  <a:noFill/>
                </a:ln>
                <a:solidFill>
                  <a:srgbClr val="222222"/>
                </a:solidFill>
                <a:effectLst/>
                <a:uLnTx/>
                <a:uFillTx/>
                <a:latin typeface="Work Sans" pitchFamily="2" charset="77"/>
              </a:rPr>
              <a:t>It also ensures that any complaints about the selection of underlying funds, their costs, the allocations, the risk level of any particular portfolio, or any other aspect of portfolio management would be directed at FIT LLC.</a:t>
            </a:r>
          </a:p>
          <a:p>
            <a:pPr marL="457200" indent="-457200">
              <a:buFont typeface="Arial" panose="020B0604020202020204" pitchFamily="34" charset="0"/>
              <a:buChar char="•"/>
              <a:defRPr/>
            </a:pPr>
            <a:endParaRPr kumimoji="0" lang="en-US" sz="2000" b="0" i="0" u="none" strike="noStrike" kern="0" cap="none" spc="0" normalizeH="0" baseline="0" noProof="0" dirty="0">
              <a:ln>
                <a:noFill/>
              </a:ln>
              <a:solidFill>
                <a:srgbClr val="222222"/>
              </a:solidFill>
              <a:effectLst/>
              <a:uLnTx/>
              <a:uFillTx/>
              <a:latin typeface="Work Sans" pitchFamily="2" charset="77"/>
            </a:endParaRPr>
          </a:p>
        </p:txBody>
      </p:sp>
      <p:sp>
        <p:nvSpPr>
          <p:cNvPr id="6" name="Freeform 13">
            <a:extLst>
              <a:ext uri="{FF2B5EF4-FFF2-40B4-BE49-F238E27FC236}">
                <a16:creationId xmlns:a16="http://schemas.microsoft.com/office/drawing/2014/main" id="{A6C40B7A-6452-BE7C-2797-6808EDD2D9E3}"/>
              </a:ext>
            </a:extLst>
          </p:cNvPr>
          <p:cNvSpPr/>
          <p:nvPr/>
        </p:nvSpPr>
        <p:spPr>
          <a:xfrm>
            <a:off x="11160272" y="1335203"/>
            <a:ext cx="1925733" cy="610570"/>
          </a:xfrm>
          <a:custGeom>
            <a:avLst/>
            <a:gdLst/>
            <a:ahLst/>
            <a:cxnLst/>
            <a:rect l="l" t="t" r="r" b="b"/>
            <a:pathLst>
              <a:path w="2561146" h="812033">
                <a:moveTo>
                  <a:pt x="0" y="0"/>
                </a:moveTo>
                <a:lnTo>
                  <a:pt x="2561146" y="0"/>
                </a:lnTo>
                <a:lnTo>
                  <a:pt x="2561146" y="812033"/>
                </a:lnTo>
                <a:lnTo>
                  <a:pt x="0" y="812033"/>
                </a:lnTo>
                <a:lnTo>
                  <a:pt x="0" y="0"/>
                </a:lnTo>
                <a:close/>
              </a:path>
            </a:pathLst>
          </a:custGeom>
          <a:blipFill>
            <a:blip r:embed="rId3"/>
            <a:stretch>
              <a:fillRect l="-109" r="-109"/>
            </a:stretch>
          </a:blipFill>
        </p:spPr>
        <p:txBody>
          <a:bodyPr/>
          <a:lstStyle/>
          <a:p>
            <a:endParaRPr lang="en-US"/>
          </a:p>
        </p:txBody>
      </p:sp>
    </p:spTree>
    <p:extLst>
      <p:ext uri="{BB962C8B-B14F-4D97-AF65-F5344CB8AC3E}">
        <p14:creationId xmlns:p14="http://schemas.microsoft.com/office/powerpoint/2010/main" val="169201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66875-AB2E-95C4-6605-E952C5CEDAE8}"/>
            </a:ext>
          </a:extLst>
        </p:cNvPr>
        <p:cNvGrpSpPr/>
        <p:nvPr/>
      </p:nvGrpSpPr>
      <p:grpSpPr>
        <a:xfrm>
          <a:off x="0" y="0"/>
          <a:ext cx="0" cy="0"/>
          <a:chOff x="0" y="0"/>
          <a:chExt cx="0" cy="0"/>
        </a:xfrm>
      </p:grpSpPr>
      <p:grpSp>
        <p:nvGrpSpPr>
          <p:cNvPr id="14" name="Group 5">
            <a:extLst>
              <a:ext uri="{FF2B5EF4-FFF2-40B4-BE49-F238E27FC236}">
                <a16:creationId xmlns:a16="http://schemas.microsoft.com/office/drawing/2014/main" id="{36FF5E76-7C9D-A942-1A65-CF59D667A71A}"/>
              </a:ext>
            </a:extLst>
          </p:cNvPr>
          <p:cNvGrpSpPr>
            <a:grpSpLocks noChangeAspect="1"/>
          </p:cNvGrpSpPr>
          <p:nvPr/>
        </p:nvGrpSpPr>
        <p:grpSpPr>
          <a:xfrm>
            <a:off x="10389368" y="0"/>
            <a:ext cx="11961628" cy="10287000"/>
            <a:chOff x="0" y="0"/>
            <a:chExt cx="6350000" cy="5461000"/>
          </a:xfrm>
        </p:grpSpPr>
        <p:sp>
          <p:nvSpPr>
            <p:cNvPr id="17" name="Freeform 6">
              <a:extLst>
                <a:ext uri="{FF2B5EF4-FFF2-40B4-BE49-F238E27FC236}">
                  <a16:creationId xmlns:a16="http://schemas.microsoft.com/office/drawing/2014/main" id="{F82236F1-9E86-66C0-4943-800DF480B09D}"/>
                </a:ext>
              </a:extLst>
            </p:cNvPr>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blipFill>
              <a:blip r:embed="rId2"/>
              <a:stretch>
                <a:fillRect l="-4777" r="-2512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2">
            <a:extLst>
              <a:ext uri="{FF2B5EF4-FFF2-40B4-BE49-F238E27FC236}">
                <a16:creationId xmlns:a16="http://schemas.microsoft.com/office/drawing/2014/main" id="{FCB83B5B-6A71-AAC5-300B-992EC8DF7B39}"/>
              </a:ext>
            </a:extLst>
          </p:cNvPr>
          <p:cNvGrpSpPr/>
          <p:nvPr/>
        </p:nvGrpSpPr>
        <p:grpSpPr>
          <a:xfrm>
            <a:off x="-945218" y="-3505682"/>
            <a:ext cx="16418273" cy="5758615"/>
            <a:chOff x="0" y="0"/>
            <a:chExt cx="1738018" cy="609600"/>
          </a:xfrm>
        </p:grpSpPr>
        <p:sp>
          <p:nvSpPr>
            <p:cNvPr id="3" name="Freeform 3">
              <a:extLst>
                <a:ext uri="{FF2B5EF4-FFF2-40B4-BE49-F238E27FC236}">
                  <a16:creationId xmlns:a16="http://schemas.microsoft.com/office/drawing/2014/main" id="{7112F4AC-D0DB-2E83-FA18-641922662127}"/>
                </a:ext>
              </a:extLst>
            </p:cNvPr>
            <p:cNvSpPr/>
            <p:nvPr/>
          </p:nvSpPr>
          <p:spPr>
            <a:xfrm>
              <a:off x="0" y="0"/>
              <a:ext cx="1738019" cy="609600"/>
            </a:xfrm>
            <a:custGeom>
              <a:avLst/>
              <a:gdLst/>
              <a:ahLst/>
              <a:cxnLst/>
              <a:rect l="l" t="t" r="r" b="b"/>
              <a:pathLst>
                <a:path w="1738019" h="609600">
                  <a:moveTo>
                    <a:pt x="203200" y="0"/>
                  </a:moveTo>
                  <a:lnTo>
                    <a:pt x="1738019" y="0"/>
                  </a:lnTo>
                  <a:lnTo>
                    <a:pt x="1534819" y="609600"/>
                  </a:lnTo>
                  <a:lnTo>
                    <a:pt x="0" y="609600"/>
                  </a:lnTo>
                  <a:lnTo>
                    <a:pt x="203200" y="0"/>
                  </a:lnTo>
                  <a:close/>
                </a:path>
              </a:pathLst>
            </a:custGeom>
            <a:solidFill>
              <a:srgbClr val="00205B">
                <a:alpha val="96863"/>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extBox 4">
              <a:extLst>
                <a:ext uri="{FF2B5EF4-FFF2-40B4-BE49-F238E27FC236}">
                  <a16:creationId xmlns:a16="http://schemas.microsoft.com/office/drawing/2014/main" id="{FFFE24E9-E153-C179-196F-A53E8EBCF8EF}"/>
                </a:ext>
              </a:extLst>
            </p:cNvPr>
            <p:cNvSpPr txBox="1"/>
            <p:nvPr/>
          </p:nvSpPr>
          <p:spPr>
            <a:xfrm>
              <a:off x="101600" y="-38100"/>
              <a:ext cx="1534818" cy="6477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7" name="Group 7">
            <a:extLst>
              <a:ext uri="{FF2B5EF4-FFF2-40B4-BE49-F238E27FC236}">
                <a16:creationId xmlns:a16="http://schemas.microsoft.com/office/drawing/2014/main" id="{23C51E27-3686-956B-EAD8-8AAF73F8678A}"/>
              </a:ext>
            </a:extLst>
          </p:cNvPr>
          <p:cNvGrpSpPr/>
          <p:nvPr/>
        </p:nvGrpSpPr>
        <p:grpSpPr>
          <a:xfrm rot="-1788976">
            <a:off x="17528811" y="-4543875"/>
            <a:ext cx="2701968" cy="13451444"/>
            <a:chOff x="0" y="0"/>
            <a:chExt cx="711630" cy="3542767"/>
          </a:xfrm>
        </p:grpSpPr>
        <p:sp>
          <p:nvSpPr>
            <p:cNvPr id="8" name="Freeform 8">
              <a:extLst>
                <a:ext uri="{FF2B5EF4-FFF2-40B4-BE49-F238E27FC236}">
                  <a16:creationId xmlns:a16="http://schemas.microsoft.com/office/drawing/2014/main" id="{CF0D7E58-047B-F3ED-0E38-76FC963BC14D}"/>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rgbClr val="00A3E0"/>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TextBox 9">
              <a:extLst>
                <a:ext uri="{FF2B5EF4-FFF2-40B4-BE49-F238E27FC236}">
                  <a16:creationId xmlns:a16="http://schemas.microsoft.com/office/drawing/2014/main" id="{E5B97553-0597-44A9-C023-7B886A6EE716}"/>
                </a:ext>
              </a:extLst>
            </p:cNvPr>
            <p:cNvSpPr txBox="1"/>
            <p:nvPr/>
          </p:nvSpPr>
          <p:spPr>
            <a:xfrm>
              <a:off x="0" y="-38100"/>
              <a:ext cx="711630" cy="3580867"/>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 name="Group 10">
            <a:extLst>
              <a:ext uri="{FF2B5EF4-FFF2-40B4-BE49-F238E27FC236}">
                <a16:creationId xmlns:a16="http://schemas.microsoft.com/office/drawing/2014/main" id="{CCFD23A7-730C-170C-FB3F-68441FE63E5D}"/>
              </a:ext>
            </a:extLst>
          </p:cNvPr>
          <p:cNvGrpSpPr/>
          <p:nvPr/>
        </p:nvGrpSpPr>
        <p:grpSpPr>
          <a:xfrm rot="-1788976">
            <a:off x="16208870" y="-2669409"/>
            <a:ext cx="2117425" cy="13451444"/>
            <a:chOff x="0" y="0"/>
            <a:chExt cx="557676" cy="3542767"/>
          </a:xfrm>
        </p:grpSpPr>
        <p:sp>
          <p:nvSpPr>
            <p:cNvPr id="11" name="Freeform 11">
              <a:extLst>
                <a:ext uri="{FF2B5EF4-FFF2-40B4-BE49-F238E27FC236}">
                  <a16:creationId xmlns:a16="http://schemas.microsoft.com/office/drawing/2014/main" id="{64961B32-FCFB-5919-896D-2C6DD58C55A0}"/>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F6BE00">
                <a:alpha val="6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TextBox 12">
              <a:extLst>
                <a:ext uri="{FF2B5EF4-FFF2-40B4-BE49-F238E27FC236}">
                  <a16:creationId xmlns:a16="http://schemas.microsoft.com/office/drawing/2014/main" id="{87245B29-1F23-DEE3-BA04-3C82F9700947}"/>
                </a:ext>
              </a:extLst>
            </p:cNvPr>
            <p:cNvSpPr txBox="1"/>
            <p:nvPr/>
          </p:nvSpPr>
          <p:spPr>
            <a:xfrm>
              <a:off x="0" y="-38100"/>
              <a:ext cx="557676" cy="3580867"/>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3" name="TextBox 13">
            <a:extLst>
              <a:ext uri="{FF2B5EF4-FFF2-40B4-BE49-F238E27FC236}">
                <a16:creationId xmlns:a16="http://schemas.microsoft.com/office/drawing/2014/main" id="{4BCA96DC-0D28-DC45-1C18-9771814F4F3C}"/>
              </a:ext>
            </a:extLst>
          </p:cNvPr>
          <p:cNvSpPr txBox="1"/>
          <p:nvPr/>
        </p:nvSpPr>
        <p:spPr>
          <a:xfrm>
            <a:off x="1065312" y="1118510"/>
            <a:ext cx="11459655" cy="615553"/>
          </a:xfrm>
          <a:prstGeom prst="rect">
            <a:avLst/>
          </a:prstGeom>
        </p:spPr>
        <p:txBody>
          <a:bodyPr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Work Sans" pitchFamily="2" charset="77"/>
              </a:rPr>
              <a:t>Risked-Based Managed Portfolios</a:t>
            </a:r>
          </a:p>
        </p:txBody>
      </p:sp>
      <p:sp>
        <p:nvSpPr>
          <p:cNvPr id="5" name="TextBox 16">
            <a:extLst>
              <a:ext uri="{FF2B5EF4-FFF2-40B4-BE49-F238E27FC236}">
                <a16:creationId xmlns:a16="http://schemas.microsoft.com/office/drawing/2014/main" id="{FB51E906-8D3F-D2CF-8B56-DBF682247568}"/>
              </a:ext>
            </a:extLst>
          </p:cNvPr>
          <p:cNvSpPr txBox="1"/>
          <p:nvPr/>
        </p:nvSpPr>
        <p:spPr>
          <a:xfrm>
            <a:off x="974429" y="3417419"/>
            <a:ext cx="10092700" cy="3385542"/>
          </a:xfrm>
          <a:prstGeom prst="rect">
            <a:avLst/>
          </a:prstGeom>
        </p:spPr>
        <p:txBody>
          <a:bodyPr wrap="square" lIns="0" tIns="0" rIns="0" bIns="0" rtlCol="0" anchor="t">
            <a:spAutoFit/>
          </a:bodyPr>
          <a:lstStyle/>
          <a:p>
            <a:pPr marL="457200" indent="-457200">
              <a:buFont typeface="Arial" panose="020B0604020202020204" pitchFamily="34" charset="0"/>
              <a:buChar char="•"/>
              <a:defRPr/>
            </a:pPr>
            <a:r>
              <a:rPr kumimoji="0" lang="en-US" sz="2000" b="0" i="0" u="none" strike="noStrike" kern="0" cap="none" spc="0" normalizeH="0" baseline="0" noProof="0" dirty="0">
                <a:ln>
                  <a:noFill/>
                </a:ln>
                <a:solidFill>
                  <a:srgbClr val="222222"/>
                </a:solidFill>
                <a:effectLst/>
                <a:uLnTx/>
                <a:uFillTx/>
                <a:latin typeface="Work Sans" pitchFamily="2" charset="77"/>
              </a:rPr>
              <a:t>Allocations are based on time, risk, and personal goals.</a:t>
            </a:r>
          </a:p>
          <a:p>
            <a:pPr marL="457200" indent="-457200">
              <a:buFont typeface="Arial" panose="020B0604020202020204" pitchFamily="34" charset="0"/>
              <a:buChar char="•"/>
              <a:defRPr/>
            </a:pPr>
            <a:endParaRPr kumimoji="0" lang="en-US" sz="2000" b="0" i="0" u="none" strike="noStrike" kern="0" cap="none" spc="0" normalizeH="0" baseline="0" noProof="0" dirty="0">
              <a:ln>
                <a:noFill/>
              </a:ln>
              <a:solidFill>
                <a:srgbClr val="222222"/>
              </a:solidFill>
              <a:effectLst/>
              <a:uLnTx/>
              <a:uFillTx/>
              <a:latin typeface="Work Sans" pitchFamily="2" charset="77"/>
            </a:endParaRPr>
          </a:p>
          <a:p>
            <a:pPr marL="457200" indent="-457200">
              <a:buFont typeface="Arial" panose="020B0604020202020204" pitchFamily="34" charset="0"/>
              <a:buChar char="•"/>
              <a:defRPr/>
            </a:pPr>
            <a:r>
              <a:rPr kumimoji="0" lang="en-US" sz="2000" b="0" i="0" u="none" strike="noStrike" kern="0" cap="none" spc="0" normalizeH="0" baseline="0" noProof="0" dirty="0">
                <a:ln>
                  <a:noFill/>
                </a:ln>
                <a:solidFill>
                  <a:srgbClr val="222222"/>
                </a:solidFill>
                <a:effectLst/>
                <a:uLnTx/>
                <a:uFillTx/>
                <a:latin typeface="Work Sans" pitchFamily="2" charset="77"/>
              </a:rPr>
              <a:t>You also will have access to managed portfolios reflecting five different categories of risk.  These portfolios are intended to be more personal; the risk profile process will help you to assess potential fits for your time, risk tolerance, and goals. </a:t>
            </a:r>
          </a:p>
          <a:p>
            <a:pPr marL="457200" indent="-457200">
              <a:buFont typeface="Arial" panose="020B0604020202020204" pitchFamily="34" charset="0"/>
              <a:buChar char="•"/>
              <a:defRPr/>
            </a:pPr>
            <a:endParaRPr lang="en-US" sz="2000" kern="0" dirty="0">
              <a:solidFill>
                <a:srgbClr val="222222"/>
              </a:solidFill>
              <a:latin typeface="Work Sans" pitchFamily="2" charset="77"/>
            </a:endParaRPr>
          </a:p>
          <a:p>
            <a:pPr marL="457200" indent="-457200">
              <a:buFont typeface="Arial" panose="020B0604020202020204" pitchFamily="34" charset="0"/>
              <a:buChar char="•"/>
              <a:defRPr/>
            </a:pPr>
            <a:r>
              <a:rPr kumimoji="0" lang="en-US" sz="2000" b="0" i="0" u="none" strike="noStrike" kern="0" cap="none" spc="0" normalizeH="0" baseline="0" noProof="0" dirty="0">
                <a:ln>
                  <a:noFill/>
                </a:ln>
                <a:solidFill>
                  <a:srgbClr val="222222"/>
                </a:solidFill>
                <a:effectLst/>
                <a:uLnTx/>
                <a:uFillTx/>
                <a:latin typeface="Work Sans" pitchFamily="2" charset="77"/>
              </a:rPr>
              <a:t>More aggressive portfolios will have more exposure to stocks, while less aggressive portfolios will be managed with less exposure to stocks and a focus on less volatility (ups and downs).</a:t>
            </a:r>
          </a:p>
          <a:p>
            <a:pPr marL="457200" indent="-457200">
              <a:buFont typeface="Arial" panose="020B0604020202020204" pitchFamily="34" charset="0"/>
              <a:buChar char="•"/>
              <a:defRPr/>
            </a:pPr>
            <a:endParaRPr kumimoji="0" lang="en-US" sz="2000" b="0" i="0" u="none" strike="noStrike" kern="0" cap="none" spc="0" normalizeH="0" baseline="0" noProof="0" dirty="0">
              <a:ln>
                <a:noFill/>
              </a:ln>
              <a:solidFill>
                <a:srgbClr val="222222"/>
              </a:solidFill>
              <a:effectLst/>
              <a:uLnTx/>
              <a:uFillTx/>
              <a:latin typeface="Work Sans" pitchFamily="2" charset="77"/>
            </a:endParaRPr>
          </a:p>
        </p:txBody>
      </p:sp>
      <p:sp>
        <p:nvSpPr>
          <p:cNvPr id="6" name="Freeform 13">
            <a:extLst>
              <a:ext uri="{FF2B5EF4-FFF2-40B4-BE49-F238E27FC236}">
                <a16:creationId xmlns:a16="http://schemas.microsoft.com/office/drawing/2014/main" id="{51B7A63C-3A49-EEB9-F3C0-A18AB77B5A0B}"/>
              </a:ext>
            </a:extLst>
          </p:cNvPr>
          <p:cNvSpPr/>
          <p:nvPr/>
        </p:nvSpPr>
        <p:spPr>
          <a:xfrm>
            <a:off x="11160272" y="1335203"/>
            <a:ext cx="1925733" cy="610570"/>
          </a:xfrm>
          <a:custGeom>
            <a:avLst/>
            <a:gdLst/>
            <a:ahLst/>
            <a:cxnLst/>
            <a:rect l="l" t="t" r="r" b="b"/>
            <a:pathLst>
              <a:path w="2561146" h="812033">
                <a:moveTo>
                  <a:pt x="0" y="0"/>
                </a:moveTo>
                <a:lnTo>
                  <a:pt x="2561146" y="0"/>
                </a:lnTo>
                <a:lnTo>
                  <a:pt x="2561146" y="812033"/>
                </a:lnTo>
                <a:lnTo>
                  <a:pt x="0" y="812033"/>
                </a:lnTo>
                <a:lnTo>
                  <a:pt x="0" y="0"/>
                </a:lnTo>
                <a:close/>
              </a:path>
            </a:pathLst>
          </a:custGeom>
          <a:blipFill>
            <a:blip r:embed="rId3"/>
            <a:stretch>
              <a:fillRect l="-109" r="-109"/>
            </a:stretch>
          </a:blipFill>
        </p:spPr>
        <p:txBody>
          <a:bodyPr/>
          <a:lstStyle/>
          <a:p>
            <a:endParaRPr lang="en-US"/>
          </a:p>
        </p:txBody>
      </p:sp>
    </p:spTree>
    <p:extLst>
      <p:ext uri="{BB962C8B-B14F-4D97-AF65-F5344CB8AC3E}">
        <p14:creationId xmlns:p14="http://schemas.microsoft.com/office/powerpoint/2010/main" val="129425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00975" y="3690938"/>
            <a:ext cx="13487400" cy="3139321"/>
          </a:xfrm>
          <a:prstGeom prst="rect">
            <a:avLst/>
          </a:prstGeom>
        </p:spPr>
        <p:txBody>
          <a:bodyPr vert="horz" wrap="square" lIns="0" tIns="0" rIns="0" bIns="0" rtlCol="0">
            <a:spAutoFit/>
          </a:bodyPr>
          <a:lstStyle/>
          <a:p>
            <a:pPr algn="ctr" defTabSz="1371600">
              <a:lnSpc>
                <a:spcPts val="1523"/>
              </a:lnSpc>
            </a:pPr>
            <a:r>
              <a:rPr sz="1350" kern="0" dirty="0">
                <a:solidFill>
                  <a:srgbClr val="404040"/>
                </a:solidFill>
                <a:latin typeface="Arial"/>
                <a:cs typeface="Arial"/>
              </a:rPr>
              <a:t>The</a:t>
            </a:r>
            <a:r>
              <a:rPr sz="1350" kern="0" spc="225" dirty="0">
                <a:solidFill>
                  <a:srgbClr val="404040"/>
                </a:solidFill>
                <a:latin typeface="Arial"/>
                <a:cs typeface="Arial"/>
              </a:rPr>
              <a:t> </a:t>
            </a:r>
            <a:r>
              <a:rPr sz="1350" kern="0" dirty="0">
                <a:solidFill>
                  <a:srgbClr val="404040"/>
                </a:solidFill>
                <a:latin typeface="Arial"/>
                <a:cs typeface="Arial"/>
              </a:rPr>
              <a:t>information</a:t>
            </a:r>
            <a:r>
              <a:rPr sz="1350" kern="0" spc="203" dirty="0">
                <a:solidFill>
                  <a:srgbClr val="404040"/>
                </a:solidFill>
                <a:latin typeface="Arial"/>
                <a:cs typeface="Arial"/>
              </a:rPr>
              <a:t> </a:t>
            </a:r>
            <a:r>
              <a:rPr sz="1350" kern="0" dirty="0">
                <a:solidFill>
                  <a:srgbClr val="404040"/>
                </a:solidFill>
                <a:latin typeface="Arial"/>
                <a:cs typeface="Arial"/>
              </a:rPr>
              <a:t>contained</a:t>
            </a:r>
            <a:r>
              <a:rPr sz="1350" kern="0" spc="203" dirty="0">
                <a:solidFill>
                  <a:srgbClr val="404040"/>
                </a:solidFill>
                <a:latin typeface="Arial"/>
                <a:cs typeface="Arial"/>
              </a:rPr>
              <a:t> </a:t>
            </a:r>
            <a:r>
              <a:rPr sz="1350" kern="0" dirty="0">
                <a:solidFill>
                  <a:srgbClr val="404040"/>
                </a:solidFill>
                <a:latin typeface="Arial"/>
                <a:cs typeface="Arial"/>
              </a:rPr>
              <a:t>herein</a:t>
            </a:r>
            <a:r>
              <a:rPr sz="1350" kern="0" spc="225" dirty="0">
                <a:solidFill>
                  <a:srgbClr val="404040"/>
                </a:solidFill>
                <a:latin typeface="Arial"/>
                <a:cs typeface="Arial"/>
              </a:rPr>
              <a:t> </a:t>
            </a:r>
            <a:r>
              <a:rPr sz="1350" kern="0" dirty="0">
                <a:solidFill>
                  <a:srgbClr val="404040"/>
                </a:solidFill>
                <a:latin typeface="Arial"/>
                <a:cs typeface="Arial"/>
              </a:rPr>
              <a:t>is</a:t>
            </a:r>
            <a:r>
              <a:rPr sz="1350" kern="0" spc="225" dirty="0">
                <a:solidFill>
                  <a:srgbClr val="404040"/>
                </a:solidFill>
                <a:latin typeface="Arial"/>
                <a:cs typeface="Arial"/>
              </a:rPr>
              <a:t> </a:t>
            </a:r>
            <a:r>
              <a:rPr sz="1350" kern="0" spc="-105" dirty="0">
                <a:solidFill>
                  <a:srgbClr val="404040"/>
                </a:solidFill>
                <a:latin typeface="Arial"/>
                <a:cs typeface="Arial"/>
              </a:rPr>
              <a:t>(1)</a:t>
            </a:r>
            <a:r>
              <a:rPr sz="1350" kern="0" spc="255" dirty="0">
                <a:solidFill>
                  <a:srgbClr val="404040"/>
                </a:solidFill>
                <a:latin typeface="Arial"/>
                <a:cs typeface="Arial"/>
              </a:rPr>
              <a:t> </a:t>
            </a:r>
            <a:r>
              <a:rPr sz="1350" kern="0" dirty="0">
                <a:solidFill>
                  <a:srgbClr val="404040"/>
                </a:solidFill>
                <a:latin typeface="Arial"/>
                <a:cs typeface="Arial"/>
              </a:rPr>
              <a:t>for</a:t>
            </a:r>
            <a:r>
              <a:rPr sz="1350" kern="0" spc="233" dirty="0">
                <a:solidFill>
                  <a:srgbClr val="404040"/>
                </a:solidFill>
                <a:latin typeface="Arial"/>
                <a:cs typeface="Arial"/>
              </a:rPr>
              <a:t> </a:t>
            </a:r>
            <a:r>
              <a:rPr sz="1350" kern="0" dirty="0">
                <a:solidFill>
                  <a:srgbClr val="404040"/>
                </a:solidFill>
                <a:latin typeface="Arial"/>
                <a:cs typeface="Arial"/>
              </a:rPr>
              <a:t>informational/educational</a:t>
            </a:r>
            <a:r>
              <a:rPr sz="1350" kern="0" spc="180" dirty="0">
                <a:solidFill>
                  <a:srgbClr val="404040"/>
                </a:solidFill>
                <a:latin typeface="Arial"/>
                <a:cs typeface="Arial"/>
              </a:rPr>
              <a:t> </a:t>
            </a:r>
            <a:r>
              <a:rPr sz="1350" kern="0" dirty="0">
                <a:solidFill>
                  <a:srgbClr val="404040"/>
                </a:solidFill>
                <a:latin typeface="Arial"/>
                <a:cs typeface="Arial"/>
              </a:rPr>
              <a:t>purposes</a:t>
            </a:r>
            <a:r>
              <a:rPr sz="1350" kern="0" spc="233" dirty="0">
                <a:solidFill>
                  <a:srgbClr val="404040"/>
                </a:solidFill>
                <a:latin typeface="Arial"/>
                <a:cs typeface="Arial"/>
              </a:rPr>
              <a:t> </a:t>
            </a:r>
            <a:r>
              <a:rPr sz="1350" kern="0" dirty="0">
                <a:solidFill>
                  <a:srgbClr val="404040"/>
                </a:solidFill>
                <a:latin typeface="Arial"/>
                <a:cs typeface="Arial"/>
              </a:rPr>
              <a:t>only,</a:t>
            </a:r>
            <a:r>
              <a:rPr sz="1350" kern="0" spc="210" dirty="0">
                <a:solidFill>
                  <a:srgbClr val="404040"/>
                </a:solidFill>
                <a:latin typeface="Arial"/>
                <a:cs typeface="Arial"/>
              </a:rPr>
              <a:t> </a:t>
            </a:r>
            <a:r>
              <a:rPr sz="1350" kern="0" dirty="0">
                <a:solidFill>
                  <a:srgbClr val="404040"/>
                </a:solidFill>
                <a:latin typeface="Arial"/>
                <a:cs typeface="Arial"/>
              </a:rPr>
              <a:t>(2)</a:t>
            </a:r>
            <a:r>
              <a:rPr sz="1350" kern="0" spc="248" dirty="0">
                <a:solidFill>
                  <a:srgbClr val="404040"/>
                </a:solidFill>
                <a:latin typeface="Arial"/>
                <a:cs typeface="Arial"/>
              </a:rPr>
              <a:t> </a:t>
            </a:r>
            <a:r>
              <a:rPr sz="1350" kern="0" dirty="0">
                <a:solidFill>
                  <a:srgbClr val="404040"/>
                </a:solidFill>
                <a:latin typeface="Arial"/>
                <a:cs typeface="Arial"/>
              </a:rPr>
              <a:t>is</a:t>
            </a:r>
            <a:r>
              <a:rPr sz="1350" kern="0" spc="233" dirty="0">
                <a:solidFill>
                  <a:srgbClr val="404040"/>
                </a:solidFill>
                <a:latin typeface="Arial"/>
                <a:cs typeface="Arial"/>
              </a:rPr>
              <a:t> </a:t>
            </a:r>
            <a:r>
              <a:rPr sz="1350" kern="0" spc="75" dirty="0">
                <a:solidFill>
                  <a:srgbClr val="404040"/>
                </a:solidFill>
                <a:latin typeface="Arial"/>
                <a:cs typeface="Arial"/>
              </a:rPr>
              <a:t>not</a:t>
            </a:r>
            <a:r>
              <a:rPr sz="1350" kern="0" spc="233" dirty="0">
                <a:solidFill>
                  <a:srgbClr val="404040"/>
                </a:solidFill>
                <a:latin typeface="Arial"/>
                <a:cs typeface="Arial"/>
              </a:rPr>
              <a:t> </a:t>
            </a:r>
            <a:r>
              <a:rPr sz="1350" kern="0" dirty="0">
                <a:solidFill>
                  <a:srgbClr val="404040"/>
                </a:solidFill>
                <a:latin typeface="Arial"/>
                <a:cs typeface="Arial"/>
              </a:rPr>
              <a:t>a</a:t>
            </a:r>
            <a:r>
              <a:rPr sz="1350" kern="0" spc="225" dirty="0">
                <a:solidFill>
                  <a:srgbClr val="404040"/>
                </a:solidFill>
                <a:latin typeface="Arial"/>
                <a:cs typeface="Arial"/>
              </a:rPr>
              <a:t> </a:t>
            </a:r>
            <a:r>
              <a:rPr sz="1350" kern="0" dirty="0">
                <a:solidFill>
                  <a:srgbClr val="404040"/>
                </a:solidFill>
                <a:latin typeface="Arial"/>
                <a:cs typeface="Arial"/>
              </a:rPr>
              <a:t>recommendation</a:t>
            </a:r>
            <a:r>
              <a:rPr sz="1350" kern="0" spc="171" dirty="0">
                <a:solidFill>
                  <a:srgbClr val="404040"/>
                </a:solidFill>
                <a:latin typeface="Arial"/>
                <a:cs typeface="Arial"/>
              </a:rPr>
              <a:t> </a:t>
            </a:r>
            <a:r>
              <a:rPr sz="1350" kern="0" spc="75" dirty="0">
                <a:solidFill>
                  <a:srgbClr val="404040"/>
                </a:solidFill>
                <a:latin typeface="Arial"/>
                <a:cs typeface="Arial"/>
              </a:rPr>
              <a:t>to</a:t>
            </a:r>
            <a:r>
              <a:rPr sz="1350" kern="0" spc="248" dirty="0">
                <a:solidFill>
                  <a:srgbClr val="404040"/>
                </a:solidFill>
                <a:latin typeface="Arial"/>
                <a:cs typeface="Arial"/>
              </a:rPr>
              <a:t> </a:t>
            </a:r>
            <a:r>
              <a:rPr sz="1350" kern="0" dirty="0">
                <a:solidFill>
                  <a:srgbClr val="404040"/>
                </a:solidFill>
                <a:latin typeface="Arial"/>
                <a:cs typeface="Arial"/>
              </a:rPr>
              <a:t>buy</a:t>
            </a:r>
            <a:r>
              <a:rPr sz="1350" kern="0" spc="263" dirty="0">
                <a:solidFill>
                  <a:srgbClr val="404040"/>
                </a:solidFill>
                <a:latin typeface="Arial"/>
                <a:cs typeface="Arial"/>
              </a:rPr>
              <a:t> </a:t>
            </a:r>
            <a:r>
              <a:rPr sz="1350" kern="0" dirty="0">
                <a:solidFill>
                  <a:srgbClr val="404040"/>
                </a:solidFill>
                <a:latin typeface="Arial"/>
                <a:cs typeface="Arial"/>
              </a:rPr>
              <a:t>or</a:t>
            </a:r>
            <a:r>
              <a:rPr sz="1350" kern="0" spc="233" dirty="0">
                <a:solidFill>
                  <a:srgbClr val="404040"/>
                </a:solidFill>
                <a:latin typeface="Arial"/>
                <a:cs typeface="Arial"/>
              </a:rPr>
              <a:t> </a:t>
            </a:r>
            <a:r>
              <a:rPr sz="1350" kern="0" dirty="0">
                <a:solidFill>
                  <a:srgbClr val="404040"/>
                </a:solidFill>
                <a:latin typeface="Arial"/>
                <a:cs typeface="Arial"/>
              </a:rPr>
              <a:t>sell</a:t>
            </a:r>
            <a:r>
              <a:rPr sz="1350" kern="0" spc="240" dirty="0">
                <a:solidFill>
                  <a:srgbClr val="404040"/>
                </a:solidFill>
                <a:latin typeface="Arial"/>
                <a:cs typeface="Arial"/>
              </a:rPr>
              <a:t> </a:t>
            </a:r>
            <a:r>
              <a:rPr sz="1350" kern="0" dirty="0">
                <a:solidFill>
                  <a:srgbClr val="404040"/>
                </a:solidFill>
                <a:latin typeface="Arial"/>
                <a:cs typeface="Arial"/>
              </a:rPr>
              <a:t>any</a:t>
            </a:r>
            <a:r>
              <a:rPr sz="1350" kern="0" spc="240" dirty="0">
                <a:solidFill>
                  <a:srgbClr val="404040"/>
                </a:solidFill>
                <a:latin typeface="Arial"/>
                <a:cs typeface="Arial"/>
              </a:rPr>
              <a:t> </a:t>
            </a:r>
            <a:r>
              <a:rPr sz="1350" kern="0" dirty="0">
                <a:solidFill>
                  <a:srgbClr val="404040"/>
                </a:solidFill>
                <a:latin typeface="Arial"/>
                <a:cs typeface="Arial"/>
              </a:rPr>
              <a:t>investment,</a:t>
            </a:r>
            <a:r>
              <a:rPr sz="1350" kern="0" spc="180" dirty="0">
                <a:solidFill>
                  <a:srgbClr val="404040"/>
                </a:solidFill>
                <a:latin typeface="Arial"/>
                <a:cs typeface="Arial"/>
              </a:rPr>
              <a:t> </a:t>
            </a:r>
            <a:r>
              <a:rPr sz="1350" kern="0" dirty="0">
                <a:solidFill>
                  <a:srgbClr val="404040"/>
                </a:solidFill>
                <a:latin typeface="Arial"/>
                <a:cs typeface="Arial"/>
              </a:rPr>
              <a:t>and</a:t>
            </a:r>
            <a:r>
              <a:rPr sz="1350" kern="0" spc="240" dirty="0">
                <a:solidFill>
                  <a:srgbClr val="404040"/>
                </a:solidFill>
                <a:latin typeface="Arial"/>
                <a:cs typeface="Arial"/>
              </a:rPr>
              <a:t> </a:t>
            </a:r>
            <a:r>
              <a:rPr sz="1350" kern="0" dirty="0">
                <a:solidFill>
                  <a:srgbClr val="404040"/>
                </a:solidFill>
                <a:latin typeface="Arial"/>
                <a:cs typeface="Arial"/>
              </a:rPr>
              <a:t>(3)</a:t>
            </a:r>
            <a:r>
              <a:rPr sz="1350" kern="0" spc="278" dirty="0">
                <a:solidFill>
                  <a:srgbClr val="404040"/>
                </a:solidFill>
                <a:latin typeface="Arial"/>
                <a:cs typeface="Arial"/>
              </a:rPr>
              <a:t> </a:t>
            </a:r>
            <a:r>
              <a:rPr sz="1350" kern="0" dirty="0">
                <a:solidFill>
                  <a:srgbClr val="404040"/>
                </a:solidFill>
                <a:latin typeface="Arial"/>
                <a:cs typeface="Arial"/>
              </a:rPr>
              <a:t>should</a:t>
            </a:r>
            <a:r>
              <a:rPr sz="1350" kern="0" spc="240" dirty="0">
                <a:solidFill>
                  <a:srgbClr val="404040"/>
                </a:solidFill>
                <a:latin typeface="Arial"/>
                <a:cs typeface="Arial"/>
              </a:rPr>
              <a:t> </a:t>
            </a:r>
            <a:r>
              <a:rPr sz="1350" kern="0" spc="75" dirty="0">
                <a:solidFill>
                  <a:srgbClr val="404040"/>
                </a:solidFill>
                <a:latin typeface="Arial"/>
                <a:cs typeface="Arial"/>
              </a:rPr>
              <a:t>not</a:t>
            </a:r>
            <a:r>
              <a:rPr sz="1350" kern="0" spc="233" dirty="0">
                <a:solidFill>
                  <a:srgbClr val="404040"/>
                </a:solidFill>
                <a:latin typeface="Arial"/>
                <a:cs typeface="Arial"/>
              </a:rPr>
              <a:t> </a:t>
            </a:r>
            <a:r>
              <a:rPr sz="1350" kern="0" spc="-38" dirty="0">
                <a:solidFill>
                  <a:srgbClr val="404040"/>
                </a:solidFill>
                <a:latin typeface="Arial"/>
                <a:cs typeface="Arial"/>
              </a:rPr>
              <a:t>be</a:t>
            </a:r>
            <a:endParaRPr sz="1350" kern="0">
              <a:solidFill>
                <a:sysClr val="windowText" lastClr="000000"/>
              </a:solidFill>
              <a:latin typeface="Arial"/>
              <a:cs typeface="Arial"/>
            </a:endParaRPr>
          </a:p>
          <a:p>
            <a:pPr marL="90488" marR="81915" algn="ctr" defTabSz="1371600"/>
            <a:r>
              <a:rPr sz="1350" kern="0" spc="30" dirty="0">
                <a:solidFill>
                  <a:srgbClr val="404040"/>
                </a:solidFill>
                <a:latin typeface="Arial"/>
                <a:cs typeface="Arial"/>
              </a:rPr>
              <a:t>construed</a:t>
            </a:r>
            <a:r>
              <a:rPr sz="1350" kern="0" spc="83" dirty="0">
                <a:solidFill>
                  <a:srgbClr val="404040"/>
                </a:solidFill>
                <a:latin typeface="Arial"/>
                <a:cs typeface="Arial"/>
              </a:rPr>
              <a:t> </a:t>
            </a:r>
            <a:r>
              <a:rPr sz="1350" kern="0" spc="30" dirty="0">
                <a:solidFill>
                  <a:srgbClr val="404040"/>
                </a:solidFill>
                <a:latin typeface="Arial"/>
                <a:cs typeface="Arial"/>
              </a:rPr>
              <a:t>or</a:t>
            </a:r>
            <a:r>
              <a:rPr sz="1350" kern="0" spc="83" dirty="0">
                <a:solidFill>
                  <a:srgbClr val="404040"/>
                </a:solidFill>
                <a:latin typeface="Arial"/>
                <a:cs typeface="Arial"/>
              </a:rPr>
              <a:t> </a:t>
            </a:r>
            <a:r>
              <a:rPr sz="1350" kern="0" spc="30" dirty="0">
                <a:solidFill>
                  <a:srgbClr val="404040"/>
                </a:solidFill>
                <a:latin typeface="Arial"/>
                <a:cs typeface="Arial"/>
              </a:rPr>
              <a:t>acted</a:t>
            </a:r>
            <a:r>
              <a:rPr sz="1350" kern="0" spc="83" dirty="0">
                <a:solidFill>
                  <a:srgbClr val="404040"/>
                </a:solidFill>
                <a:latin typeface="Arial"/>
                <a:cs typeface="Arial"/>
              </a:rPr>
              <a:t> </a:t>
            </a:r>
            <a:r>
              <a:rPr sz="1350" kern="0" spc="30" dirty="0">
                <a:solidFill>
                  <a:srgbClr val="404040"/>
                </a:solidFill>
                <a:latin typeface="Arial"/>
                <a:cs typeface="Arial"/>
              </a:rPr>
              <a:t>upon</a:t>
            </a:r>
            <a:r>
              <a:rPr sz="1350" kern="0" spc="90" dirty="0">
                <a:solidFill>
                  <a:srgbClr val="404040"/>
                </a:solidFill>
                <a:latin typeface="Arial"/>
                <a:cs typeface="Arial"/>
              </a:rPr>
              <a:t> </a:t>
            </a:r>
            <a:r>
              <a:rPr sz="1350" kern="0" spc="30" dirty="0">
                <a:solidFill>
                  <a:srgbClr val="404040"/>
                </a:solidFill>
                <a:latin typeface="Arial"/>
                <a:cs typeface="Arial"/>
              </a:rPr>
              <a:t>as</a:t>
            </a:r>
            <a:r>
              <a:rPr sz="1350" kern="0" spc="75" dirty="0">
                <a:solidFill>
                  <a:srgbClr val="404040"/>
                </a:solidFill>
                <a:latin typeface="Arial"/>
                <a:cs typeface="Arial"/>
              </a:rPr>
              <a:t> </a:t>
            </a:r>
            <a:r>
              <a:rPr sz="1350" kern="0" spc="30" dirty="0">
                <a:solidFill>
                  <a:srgbClr val="404040"/>
                </a:solidFill>
                <a:latin typeface="Arial"/>
                <a:cs typeface="Arial"/>
              </a:rPr>
              <a:t>investment</a:t>
            </a:r>
            <a:r>
              <a:rPr sz="1350" kern="0" spc="53" dirty="0">
                <a:solidFill>
                  <a:srgbClr val="404040"/>
                </a:solidFill>
                <a:latin typeface="Arial"/>
                <a:cs typeface="Arial"/>
              </a:rPr>
              <a:t> </a:t>
            </a:r>
            <a:r>
              <a:rPr sz="1350" kern="0" spc="30" dirty="0">
                <a:solidFill>
                  <a:srgbClr val="404040"/>
                </a:solidFill>
                <a:latin typeface="Arial"/>
                <a:cs typeface="Arial"/>
              </a:rPr>
              <a:t>advice.</a:t>
            </a:r>
            <a:r>
              <a:rPr sz="1350" kern="0" spc="518" dirty="0">
                <a:solidFill>
                  <a:srgbClr val="404040"/>
                </a:solidFill>
                <a:latin typeface="Arial"/>
                <a:cs typeface="Arial"/>
              </a:rPr>
              <a:t> </a:t>
            </a:r>
            <a:r>
              <a:rPr sz="1350" kern="0" spc="30" dirty="0">
                <a:solidFill>
                  <a:srgbClr val="404040"/>
                </a:solidFill>
                <a:latin typeface="Arial"/>
                <a:cs typeface="Arial"/>
              </a:rPr>
              <a:t>Past</a:t>
            </a:r>
            <a:r>
              <a:rPr sz="1350" kern="0" spc="68" dirty="0">
                <a:solidFill>
                  <a:srgbClr val="404040"/>
                </a:solidFill>
                <a:latin typeface="Arial"/>
                <a:cs typeface="Arial"/>
              </a:rPr>
              <a:t> </a:t>
            </a:r>
            <a:r>
              <a:rPr sz="1350" kern="0" spc="30" dirty="0">
                <a:solidFill>
                  <a:srgbClr val="404040"/>
                </a:solidFill>
                <a:latin typeface="Arial"/>
                <a:cs typeface="Arial"/>
              </a:rPr>
              <a:t>performance</a:t>
            </a:r>
            <a:r>
              <a:rPr sz="1350" kern="0" spc="60" dirty="0">
                <a:solidFill>
                  <a:srgbClr val="404040"/>
                </a:solidFill>
                <a:latin typeface="Arial"/>
                <a:cs typeface="Arial"/>
              </a:rPr>
              <a:t> </a:t>
            </a:r>
            <a:r>
              <a:rPr sz="1350" kern="0" spc="30" dirty="0">
                <a:solidFill>
                  <a:srgbClr val="404040"/>
                </a:solidFill>
                <a:latin typeface="Arial"/>
                <a:cs typeface="Arial"/>
              </a:rPr>
              <a:t>is</a:t>
            </a:r>
            <a:r>
              <a:rPr sz="1350" kern="0" spc="75" dirty="0">
                <a:solidFill>
                  <a:srgbClr val="404040"/>
                </a:solidFill>
                <a:latin typeface="Arial"/>
                <a:cs typeface="Arial"/>
              </a:rPr>
              <a:t> </a:t>
            </a:r>
            <a:r>
              <a:rPr sz="1350" kern="0" spc="30" dirty="0">
                <a:solidFill>
                  <a:srgbClr val="404040"/>
                </a:solidFill>
                <a:latin typeface="Arial"/>
                <a:cs typeface="Arial"/>
              </a:rPr>
              <a:t>no</a:t>
            </a:r>
            <a:r>
              <a:rPr sz="1350" kern="0" spc="90" dirty="0">
                <a:solidFill>
                  <a:srgbClr val="404040"/>
                </a:solidFill>
                <a:latin typeface="Arial"/>
                <a:cs typeface="Arial"/>
              </a:rPr>
              <a:t> </a:t>
            </a:r>
            <a:r>
              <a:rPr sz="1350" kern="0" spc="30" dirty="0">
                <a:solidFill>
                  <a:srgbClr val="404040"/>
                </a:solidFill>
                <a:latin typeface="Arial"/>
                <a:cs typeface="Arial"/>
              </a:rPr>
              <a:t>guarantee</a:t>
            </a:r>
            <a:r>
              <a:rPr sz="1350" kern="0" spc="75" dirty="0">
                <a:solidFill>
                  <a:srgbClr val="404040"/>
                </a:solidFill>
                <a:latin typeface="Arial"/>
                <a:cs typeface="Arial"/>
              </a:rPr>
              <a:t> </a:t>
            </a:r>
            <a:r>
              <a:rPr sz="1350" kern="0" spc="30" dirty="0">
                <a:solidFill>
                  <a:srgbClr val="404040"/>
                </a:solidFill>
                <a:latin typeface="Arial"/>
                <a:cs typeface="Arial"/>
              </a:rPr>
              <a:t>of</a:t>
            </a:r>
            <a:r>
              <a:rPr sz="1350" kern="0" spc="98" dirty="0">
                <a:solidFill>
                  <a:srgbClr val="404040"/>
                </a:solidFill>
                <a:latin typeface="Arial"/>
                <a:cs typeface="Arial"/>
              </a:rPr>
              <a:t> </a:t>
            </a:r>
            <a:r>
              <a:rPr sz="1350" kern="0" spc="30" dirty="0">
                <a:solidFill>
                  <a:srgbClr val="404040"/>
                </a:solidFill>
                <a:latin typeface="Arial"/>
                <a:cs typeface="Arial"/>
              </a:rPr>
              <a:t>future</a:t>
            </a:r>
            <a:r>
              <a:rPr sz="1350" kern="0" spc="113" dirty="0">
                <a:solidFill>
                  <a:srgbClr val="404040"/>
                </a:solidFill>
                <a:latin typeface="Arial"/>
                <a:cs typeface="Arial"/>
              </a:rPr>
              <a:t> </a:t>
            </a:r>
            <a:r>
              <a:rPr sz="1350" kern="0" spc="30" dirty="0">
                <a:solidFill>
                  <a:srgbClr val="404040"/>
                </a:solidFill>
                <a:latin typeface="Arial"/>
                <a:cs typeface="Arial"/>
              </a:rPr>
              <a:t>results.</a:t>
            </a:r>
            <a:r>
              <a:rPr sz="1350" kern="0" spc="83" dirty="0">
                <a:solidFill>
                  <a:srgbClr val="404040"/>
                </a:solidFill>
                <a:latin typeface="Arial"/>
                <a:cs typeface="Arial"/>
              </a:rPr>
              <a:t> </a:t>
            </a:r>
            <a:r>
              <a:rPr sz="1350" kern="0" spc="30" dirty="0">
                <a:solidFill>
                  <a:srgbClr val="404040"/>
                </a:solidFill>
                <a:latin typeface="Arial"/>
                <a:cs typeface="Arial"/>
              </a:rPr>
              <a:t>The</a:t>
            </a:r>
            <a:r>
              <a:rPr sz="1350" kern="0" spc="83" dirty="0">
                <a:solidFill>
                  <a:srgbClr val="404040"/>
                </a:solidFill>
                <a:latin typeface="Arial"/>
                <a:cs typeface="Arial"/>
              </a:rPr>
              <a:t> </a:t>
            </a:r>
            <a:r>
              <a:rPr sz="1350" kern="0" spc="30" dirty="0">
                <a:solidFill>
                  <a:srgbClr val="404040"/>
                </a:solidFill>
                <a:latin typeface="Arial"/>
                <a:cs typeface="Arial"/>
              </a:rPr>
              <a:t>information</a:t>
            </a:r>
            <a:r>
              <a:rPr sz="1350" kern="0" spc="75" dirty="0">
                <a:solidFill>
                  <a:srgbClr val="404040"/>
                </a:solidFill>
                <a:latin typeface="Arial"/>
                <a:cs typeface="Arial"/>
              </a:rPr>
              <a:t> </a:t>
            </a:r>
            <a:r>
              <a:rPr sz="1350" kern="0" spc="30" dirty="0">
                <a:solidFill>
                  <a:srgbClr val="404040"/>
                </a:solidFill>
                <a:latin typeface="Arial"/>
                <a:cs typeface="Arial"/>
              </a:rPr>
              <a:t>contained</a:t>
            </a:r>
            <a:r>
              <a:rPr sz="1350" kern="0" spc="45" dirty="0">
                <a:solidFill>
                  <a:srgbClr val="404040"/>
                </a:solidFill>
                <a:latin typeface="Arial"/>
                <a:cs typeface="Arial"/>
              </a:rPr>
              <a:t> </a:t>
            </a:r>
            <a:r>
              <a:rPr sz="1350" kern="0" spc="30" dirty="0">
                <a:solidFill>
                  <a:srgbClr val="404040"/>
                </a:solidFill>
                <a:latin typeface="Arial"/>
                <a:cs typeface="Arial"/>
              </a:rPr>
              <a:t>herein</a:t>
            </a:r>
            <a:r>
              <a:rPr sz="1350" kern="0" spc="60" dirty="0">
                <a:solidFill>
                  <a:srgbClr val="404040"/>
                </a:solidFill>
                <a:latin typeface="Arial"/>
                <a:cs typeface="Arial"/>
              </a:rPr>
              <a:t> </a:t>
            </a:r>
            <a:r>
              <a:rPr sz="1350" kern="0" spc="30" dirty="0">
                <a:solidFill>
                  <a:srgbClr val="404040"/>
                </a:solidFill>
                <a:latin typeface="Arial"/>
                <a:cs typeface="Arial"/>
              </a:rPr>
              <a:t>was</a:t>
            </a:r>
            <a:r>
              <a:rPr sz="1350" kern="0" spc="75" dirty="0">
                <a:solidFill>
                  <a:srgbClr val="404040"/>
                </a:solidFill>
                <a:latin typeface="Arial"/>
                <a:cs typeface="Arial"/>
              </a:rPr>
              <a:t> </a:t>
            </a:r>
            <a:r>
              <a:rPr sz="1350" kern="0" spc="30" dirty="0">
                <a:solidFill>
                  <a:srgbClr val="404040"/>
                </a:solidFill>
                <a:latin typeface="Arial"/>
                <a:cs typeface="Arial"/>
              </a:rPr>
              <a:t>obtained</a:t>
            </a:r>
            <a:r>
              <a:rPr sz="1350" kern="0" spc="60" dirty="0">
                <a:solidFill>
                  <a:srgbClr val="404040"/>
                </a:solidFill>
                <a:latin typeface="Arial"/>
                <a:cs typeface="Arial"/>
              </a:rPr>
              <a:t> </a:t>
            </a:r>
            <a:r>
              <a:rPr sz="1350" kern="0" spc="90" dirty="0">
                <a:solidFill>
                  <a:srgbClr val="404040"/>
                </a:solidFill>
                <a:latin typeface="Arial"/>
                <a:cs typeface="Arial"/>
              </a:rPr>
              <a:t>from</a:t>
            </a:r>
            <a:r>
              <a:rPr sz="1350" kern="0" spc="98" dirty="0">
                <a:solidFill>
                  <a:srgbClr val="404040"/>
                </a:solidFill>
                <a:latin typeface="Arial"/>
                <a:cs typeface="Arial"/>
              </a:rPr>
              <a:t> </a:t>
            </a:r>
            <a:r>
              <a:rPr sz="1350" kern="0" spc="30" dirty="0">
                <a:solidFill>
                  <a:srgbClr val="404040"/>
                </a:solidFill>
                <a:latin typeface="Arial"/>
                <a:cs typeface="Arial"/>
              </a:rPr>
              <a:t>sources</a:t>
            </a:r>
            <a:r>
              <a:rPr sz="1350" kern="0" spc="75" dirty="0">
                <a:solidFill>
                  <a:srgbClr val="404040"/>
                </a:solidFill>
                <a:latin typeface="Arial"/>
                <a:cs typeface="Arial"/>
              </a:rPr>
              <a:t> </a:t>
            </a:r>
            <a:r>
              <a:rPr sz="1350" kern="0" spc="-38" dirty="0">
                <a:solidFill>
                  <a:srgbClr val="404040"/>
                </a:solidFill>
                <a:latin typeface="Arial"/>
                <a:cs typeface="Arial"/>
              </a:rPr>
              <a:t>we </a:t>
            </a:r>
            <a:r>
              <a:rPr sz="1350" kern="0" spc="30" dirty="0">
                <a:solidFill>
                  <a:srgbClr val="404040"/>
                </a:solidFill>
                <a:latin typeface="Arial"/>
                <a:cs typeface="Arial"/>
              </a:rPr>
              <a:t>believe</a:t>
            </a:r>
            <a:r>
              <a:rPr sz="1350" kern="0" spc="23" dirty="0">
                <a:solidFill>
                  <a:srgbClr val="404040"/>
                </a:solidFill>
                <a:latin typeface="Arial"/>
                <a:cs typeface="Arial"/>
              </a:rPr>
              <a:t> </a:t>
            </a:r>
            <a:r>
              <a:rPr sz="1350" kern="0" spc="75" dirty="0">
                <a:solidFill>
                  <a:srgbClr val="404040"/>
                </a:solidFill>
                <a:latin typeface="Arial"/>
                <a:cs typeface="Arial"/>
              </a:rPr>
              <a:t>to</a:t>
            </a:r>
            <a:r>
              <a:rPr sz="1350" kern="0" spc="83" dirty="0">
                <a:solidFill>
                  <a:srgbClr val="404040"/>
                </a:solidFill>
                <a:latin typeface="Arial"/>
                <a:cs typeface="Arial"/>
              </a:rPr>
              <a:t> </a:t>
            </a:r>
            <a:r>
              <a:rPr sz="1350" kern="0" spc="30" dirty="0">
                <a:solidFill>
                  <a:srgbClr val="404040"/>
                </a:solidFill>
                <a:latin typeface="Arial"/>
                <a:cs typeface="Arial"/>
              </a:rPr>
              <a:t>be</a:t>
            </a:r>
            <a:r>
              <a:rPr sz="1350" kern="0" spc="60" dirty="0">
                <a:solidFill>
                  <a:srgbClr val="404040"/>
                </a:solidFill>
                <a:latin typeface="Arial"/>
                <a:cs typeface="Arial"/>
              </a:rPr>
              <a:t> </a:t>
            </a:r>
            <a:r>
              <a:rPr sz="1350" kern="0" spc="30" dirty="0">
                <a:solidFill>
                  <a:srgbClr val="404040"/>
                </a:solidFill>
                <a:latin typeface="Arial"/>
                <a:cs typeface="Arial"/>
              </a:rPr>
              <a:t>reliable</a:t>
            </a:r>
            <a:r>
              <a:rPr sz="1350" kern="0" spc="45" dirty="0">
                <a:solidFill>
                  <a:srgbClr val="404040"/>
                </a:solidFill>
                <a:latin typeface="Arial"/>
                <a:cs typeface="Arial"/>
              </a:rPr>
              <a:t> </a:t>
            </a:r>
            <a:r>
              <a:rPr sz="1350" kern="0" spc="75" dirty="0">
                <a:solidFill>
                  <a:srgbClr val="404040"/>
                </a:solidFill>
                <a:latin typeface="Arial"/>
                <a:cs typeface="Arial"/>
              </a:rPr>
              <a:t>but</a:t>
            </a:r>
            <a:r>
              <a:rPr sz="1350" kern="0" spc="90" dirty="0">
                <a:solidFill>
                  <a:srgbClr val="404040"/>
                </a:solidFill>
                <a:latin typeface="Arial"/>
                <a:cs typeface="Arial"/>
              </a:rPr>
              <a:t> </a:t>
            </a:r>
            <a:r>
              <a:rPr sz="1350" kern="0" spc="30" dirty="0">
                <a:solidFill>
                  <a:srgbClr val="404040"/>
                </a:solidFill>
                <a:latin typeface="Arial"/>
                <a:cs typeface="Arial"/>
              </a:rPr>
              <a:t>is</a:t>
            </a:r>
            <a:r>
              <a:rPr sz="1350" kern="0" spc="60" dirty="0">
                <a:solidFill>
                  <a:srgbClr val="404040"/>
                </a:solidFill>
                <a:latin typeface="Arial"/>
                <a:cs typeface="Arial"/>
              </a:rPr>
              <a:t> </a:t>
            </a:r>
            <a:r>
              <a:rPr sz="1350" kern="0" spc="30" dirty="0">
                <a:solidFill>
                  <a:srgbClr val="404040"/>
                </a:solidFill>
                <a:latin typeface="Arial"/>
                <a:cs typeface="Arial"/>
              </a:rPr>
              <a:t>not</a:t>
            </a:r>
            <a:r>
              <a:rPr sz="1350" kern="0" spc="68" dirty="0">
                <a:solidFill>
                  <a:srgbClr val="404040"/>
                </a:solidFill>
                <a:latin typeface="Arial"/>
                <a:cs typeface="Arial"/>
              </a:rPr>
              <a:t> </a:t>
            </a:r>
            <a:r>
              <a:rPr sz="1350" kern="0" spc="30" dirty="0">
                <a:solidFill>
                  <a:srgbClr val="404040"/>
                </a:solidFill>
                <a:latin typeface="Arial"/>
                <a:cs typeface="Arial"/>
              </a:rPr>
              <a:t>guaranteed</a:t>
            </a:r>
            <a:r>
              <a:rPr sz="1350" kern="0" spc="68" dirty="0">
                <a:solidFill>
                  <a:srgbClr val="404040"/>
                </a:solidFill>
                <a:latin typeface="Arial"/>
                <a:cs typeface="Arial"/>
              </a:rPr>
              <a:t> </a:t>
            </a:r>
            <a:r>
              <a:rPr sz="1350" kern="0" spc="30" dirty="0">
                <a:solidFill>
                  <a:srgbClr val="404040"/>
                </a:solidFill>
                <a:latin typeface="Arial"/>
                <a:cs typeface="Arial"/>
              </a:rPr>
              <a:t>as</a:t>
            </a:r>
            <a:r>
              <a:rPr sz="1350" kern="0" spc="60" dirty="0">
                <a:solidFill>
                  <a:srgbClr val="404040"/>
                </a:solidFill>
                <a:latin typeface="Arial"/>
                <a:cs typeface="Arial"/>
              </a:rPr>
              <a:t> </a:t>
            </a:r>
            <a:r>
              <a:rPr sz="1350" kern="0" spc="75" dirty="0">
                <a:solidFill>
                  <a:srgbClr val="404040"/>
                </a:solidFill>
                <a:latin typeface="Arial"/>
                <a:cs typeface="Arial"/>
              </a:rPr>
              <a:t>to</a:t>
            </a:r>
            <a:r>
              <a:rPr sz="1350" kern="0" spc="60" dirty="0">
                <a:solidFill>
                  <a:srgbClr val="404040"/>
                </a:solidFill>
                <a:latin typeface="Arial"/>
                <a:cs typeface="Arial"/>
              </a:rPr>
              <a:t> </a:t>
            </a:r>
            <a:r>
              <a:rPr sz="1350" kern="0" spc="30" dirty="0">
                <a:solidFill>
                  <a:srgbClr val="404040"/>
                </a:solidFill>
                <a:latin typeface="Arial"/>
                <a:cs typeface="Arial"/>
              </a:rPr>
              <a:t>its</a:t>
            </a:r>
            <a:r>
              <a:rPr sz="1350" kern="0" spc="83" dirty="0">
                <a:solidFill>
                  <a:srgbClr val="404040"/>
                </a:solidFill>
                <a:latin typeface="Arial"/>
                <a:cs typeface="Arial"/>
              </a:rPr>
              <a:t> </a:t>
            </a:r>
            <a:r>
              <a:rPr sz="1350" kern="0" spc="30" dirty="0">
                <a:solidFill>
                  <a:srgbClr val="404040"/>
                </a:solidFill>
                <a:latin typeface="Arial"/>
                <a:cs typeface="Arial"/>
              </a:rPr>
              <a:t>complete</a:t>
            </a:r>
            <a:r>
              <a:rPr sz="1350" kern="0" spc="45" dirty="0">
                <a:solidFill>
                  <a:srgbClr val="404040"/>
                </a:solidFill>
                <a:latin typeface="Arial"/>
                <a:cs typeface="Arial"/>
              </a:rPr>
              <a:t> </a:t>
            </a:r>
            <a:r>
              <a:rPr sz="1350" kern="0" spc="-15" dirty="0">
                <a:solidFill>
                  <a:srgbClr val="404040"/>
                </a:solidFill>
                <a:latin typeface="Arial"/>
                <a:cs typeface="Arial"/>
              </a:rPr>
              <a:t>accuracy.</a:t>
            </a:r>
            <a:endParaRPr sz="1350" kern="0">
              <a:solidFill>
                <a:sysClr val="windowText" lastClr="000000"/>
              </a:solidFill>
              <a:latin typeface="Arial"/>
              <a:cs typeface="Arial"/>
            </a:endParaRPr>
          </a:p>
          <a:p>
            <a:pPr defTabSz="1371600">
              <a:spcBef>
                <a:spcPts val="68"/>
              </a:spcBef>
            </a:pPr>
            <a:endParaRPr sz="1350" kern="0">
              <a:solidFill>
                <a:sysClr val="windowText" lastClr="000000"/>
              </a:solidFill>
              <a:latin typeface="Arial"/>
              <a:cs typeface="Arial"/>
            </a:endParaRPr>
          </a:p>
          <a:p>
            <a:pPr marL="42863" marR="30480" indent="-3810" algn="ctr" defTabSz="1371600"/>
            <a:r>
              <a:rPr sz="1350" kern="0" spc="30" dirty="0">
                <a:solidFill>
                  <a:srgbClr val="404040"/>
                </a:solidFill>
                <a:latin typeface="Arial"/>
                <a:cs typeface="Arial"/>
              </a:rPr>
              <a:t>Past</a:t>
            </a:r>
            <a:r>
              <a:rPr sz="1350" kern="0" spc="83" dirty="0">
                <a:solidFill>
                  <a:srgbClr val="404040"/>
                </a:solidFill>
                <a:latin typeface="Arial"/>
                <a:cs typeface="Arial"/>
              </a:rPr>
              <a:t> </a:t>
            </a:r>
            <a:r>
              <a:rPr sz="1350" kern="0" spc="30" dirty="0">
                <a:solidFill>
                  <a:srgbClr val="404040"/>
                </a:solidFill>
                <a:latin typeface="Arial"/>
                <a:cs typeface="Arial"/>
              </a:rPr>
              <a:t>performance</a:t>
            </a:r>
            <a:r>
              <a:rPr sz="1350" kern="0" spc="75" dirty="0">
                <a:solidFill>
                  <a:srgbClr val="404040"/>
                </a:solidFill>
                <a:latin typeface="Arial"/>
                <a:cs typeface="Arial"/>
              </a:rPr>
              <a:t> </a:t>
            </a:r>
            <a:r>
              <a:rPr sz="1350" kern="0" spc="30" dirty="0">
                <a:solidFill>
                  <a:srgbClr val="404040"/>
                </a:solidFill>
                <a:latin typeface="Arial"/>
                <a:cs typeface="Arial"/>
              </a:rPr>
              <a:t>is</a:t>
            </a:r>
            <a:r>
              <a:rPr sz="1350" kern="0" spc="90" dirty="0">
                <a:solidFill>
                  <a:srgbClr val="404040"/>
                </a:solidFill>
                <a:latin typeface="Arial"/>
                <a:cs typeface="Arial"/>
              </a:rPr>
              <a:t> </a:t>
            </a:r>
            <a:r>
              <a:rPr sz="1350" kern="0" spc="30" dirty="0">
                <a:solidFill>
                  <a:srgbClr val="404040"/>
                </a:solidFill>
                <a:latin typeface="Arial"/>
                <a:cs typeface="Arial"/>
              </a:rPr>
              <a:t>no</a:t>
            </a:r>
            <a:r>
              <a:rPr sz="1350" kern="0" spc="113" dirty="0">
                <a:solidFill>
                  <a:srgbClr val="404040"/>
                </a:solidFill>
                <a:latin typeface="Arial"/>
                <a:cs typeface="Arial"/>
              </a:rPr>
              <a:t> </a:t>
            </a:r>
            <a:r>
              <a:rPr sz="1350" kern="0" spc="30" dirty="0">
                <a:solidFill>
                  <a:srgbClr val="404040"/>
                </a:solidFill>
                <a:latin typeface="Arial"/>
                <a:cs typeface="Arial"/>
              </a:rPr>
              <a:t>guarantee</a:t>
            </a:r>
            <a:r>
              <a:rPr sz="1350" kern="0" spc="90" dirty="0">
                <a:solidFill>
                  <a:srgbClr val="404040"/>
                </a:solidFill>
                <a:latin typeface="Arial"/>
                <a:cs typeface="Arial"/>
              </a:rPr>
              <a:t> </a:t>
            </a:r>
            <a:r>
              <a:rPr sz="1350" kern="0" spc="30" dirty="0">
                <a:solidFill>
                  <a:srgbClr val="404040"/>
                </a:solidFill>
                <a:latin typeface="Arial"/>
                <a:cs typeface="Arial"/>
              </a:rPr>
              <a:t>of</a:t>
            </a:r>
            <a:r>
              <a:rPr sz="1350" kern="0" spc="90" dirty="0">
                <a:solidFill>
                  <a:srgbClr val="404040"/>
                </a:solidFill>
                <a:latin typeface="Arial"/>
                <a:cs typeface="Arial"/>
              </a:rPr>
              <a:t> </a:t>
            </a:r>
            <a:r>
              <a:rPr sz="1350" kern="0" spc="30" dirty="0">
                <a:solidFill>
                  <a:srgbClr val="404040"/>
                </a:solidFill>
                <a:latin typeface="Arial"/>
                <a:cs typeface="Arial"/>
              </a:rPr>
              <a:t>comparable</a:t>
            </a:r>
            <a:r>
              <a:rPr sz="1350" kern="0" spc="75" dirty="0">
                <a:solidFill>
                  <a:srgbClr val="404040"/>
                </a:solidFill>
                <a:latin typeface="Arial"/>
                <a:cs typeface="Arial"/>
              </a:rPr>
              <a:t> </a:t>
            </a:r>
            <a:r>
              <a:rPr sz="1350" kern="0" spc="30" dirty="0">
                <a:solidFill>
                  <a:srgbClr val="404040"/>
                </a:solidFill>
                <a:latin typeface="Arial"/>
                <a:cs typeface="Arial"/>
              </a:rPr>
              <a:t>future</a:t>
            </a:r>
            <a:r>
              <a:rPr sz="1350" kern="0" spc="158" dirty="0">
                <a:solidFill>
                  <a:srgbClr val="404040"/>
                </a:solidFill>
                <a:latin typeface="Arial"/>
                <a:cs typeface="Arial"/>
              </a:rPr>
              <a:t> </a:t>
            </a:r>
            <a:r>
              <a:rPr sz="1350" kern="0" spc="30" dirty="0">
                <a:solidFill>
                  <a:srgbClr val="404040"/>
                </a:solidFill>
                <a:latin typeface="Arial"/>
                <a:cs typeface="Arial"/>
              </a:rPr>
              <a:t>results.</a:t>
            </a:r>
            <a:r>
              <a:rPr sz="1350" kern="0" spc="593" dirty="0">
                <a:solidFill>
                  <a:srgbClr val="404040"/>
                </a:solidFill>
                <a:latin typeface="Arial"/>
                <a:cs typeface="Arial"/>
              </a:rPr>
              <a:t> </a:t>
            </a:r>
            <a:r>
              <a:rPr sz="1350" kern="0" spc="30" dirty="0">
                <a:solidFill>
                  <a:srgbClr val="404040"/>
                </a:solidFill>
                <a:latin typeface="Arial"/>
                <a:cs typeface="Arial"/>
              </a:rPr>
              <a:t>No</a:t>
            </a:r>
            <a:r>
              <a:rPr sz="1350" kern="0" spc="90" dirty="0">
                <a:solidFill>
                  <a:srgbClr val="404040"/>
                </a:solidFill>
                <a:latin typeface="Arial"/>
                <a:cs typeface="Arial"/>
              </a:rPr>
              <a:t> </a:t>
            </a:r>
            <a:r>
              <a:rPr sz="1350" kern="0" spc="15" dirty="0">
                <a:solidFill>
                  <a:srgbClr val="404040"/>
                </a:solidFill>
                <a:latin typeface="Arial"/>
                <a:cs typeface="Arial"/>
              </a:rPr>
              <a:t>guarantees</a:t>
            </a:r>
            <a:r>
              <a:rPr sz="1350" kern="0" spc="75" dirty="0">
                <a:solidFill>
                  <a:srgbClr val="404040"/>
                </a:solidFill>
                <a:latin typeface="Arial"/>
                <a:cs typeface="Arial"/>
              </a:rPr>
              <a:t> </a:t>
            </a:r>
            <a:r>
              <a:rPr sz="1350" kern="0" spc="30" dirty="0">
                <a:solidFill>
                  <a:srgbClr val="404040"/>
                </a:solidFill>
                <a:latin typeface="Arial"/>
                <a:cs typeface="Arial"/>
              </a:rPr>
              <a:t>expressed</a:t>
            </a:r>
            <a:r>
              <a:rPr sz="1350" kern="0" spc="60" dirty="0">
                <a:solidFill>
                  <a:srgbClr val="404040"/>
                </a:solidFill>
                <a:latin typeface="Arial"/>
                <a:cs typeface="Arial"/>
              </a:rPr>
              <a:t> </a:t>
            </a:r>
            <a:r>
              <a:rPr sz="1350" kern="0" spc="30" dirty="0">
                <a:solidFill>
                  <a:srgbClr val="404040"/>
                </a:solidFill>
                <a:latin typeface="Arial"/>
                <a:cs typeface="Arial"/>
              </a:rPr>
              <a:t>or</a:t>
            </a:r>
            <a:r>
              <a:rPr sz="1350" kern="0" spc="98" dirty="0">
                <a:solidFill>
                  <a:srgbClr val="404040"/>
                </a:solidFill>
                <a:latin typeface="Arial"/>
                <a:cs typeface="Arial"/>
              </a:rPr>
              <a:t> </a:t>
            </a:r>
            <a:r>
              <a:rPr sz="1350" kern="0" spc="30" dirty="0">
                <a:solidFill>
                  <a:srgbClr val="404040"/>
                </a:solidFill>
                <a:latin typeface="Arial"/>
                <a:cs typeface="Arial"/>
              </a:rPr>
              <a:t>implied.</a:t>
            </a:r>
            <a:r>
              <a:rPr sz="1350" kern="0" spc="570" dirty="0">
                <a:solidFill>
                  <a:srgbClr val="404040"/>
                </a:solidFill>
                <a:latin typeface="Arial"/>
                <a:cs typeface="Arial"/>
              </a:rPr>
              <a:t> </a:t>
            </a:r>
            <a:r>
              <a:rPr sz="1350" kern="0" spc="30" dirty="0">
                <a:solidFill>
                  <a:srgbClr val="404040"/>
                </a:solidFill>
                <a:latin typeface="Arial"/>
                <a:cs typeface="Arial"/>
              </a:rPr>
              <a:t>Investments</a:t>
            </a:r>
            <a:r>
              <a:rPr sz="1350" kern="0" spc="75" dirty="0">
                <a:solidFill>
                  <a:srgbClr val="404040"/>
                </a:solidFill>
                <a:latin typeface="Arial"/>
                <a:cs typeface="Arial"/>
              </a:rPr>
              <a:t> </a:t>
            </a:r>
            <a:r>
              <a:rPr sz="1350" kern="0" spc="30" dirty="0">
                <a:solidFill>
                  <a:srgbClr val="404040"/>
                </a:solidFill>
                <a:latin typeface="Arial"/>
                <a:cs typeface="Arial"/>
              </a:rPr>
              <a:t>will</a:t>
            </a:r>
            <a:r>
              <a:rPr sz="1350" kern="0" spc="105" dirty="0">
                <a:solidFill>
                  <a:srgbClr val="404040"/>
                </a:solidFill>
                <a:latin typeface="Arial"/>
                <a:cs typeface="Arial"/>
              </a:rPr>
              <a:t> </a:t>
            </a:r>
            <a:r>
              <a:rPr sz="1350" kern="0" spc="30" dirty="0">
                <a:solidFill>
                  <a:srgbClr val="404040"/>
                </a:solidFill>
                <a:latin typeface="Arial"/>
                <a:cs typeface="Arial"/>
              </a:rPr>
              <a:t>fluctuate</a:t>
            </a:r>
            <a:r>
              <a:rPr sz="1350" kern="0" spc="135" dirty="0">
                <a:solidFill>
                  <a:srgbClr val="404040"/>
                </a:solidFill>
                <a:latin typeface="Arial"/>
                <a:cs typeface="Arial"/>
              </a:rPr>
              <a:t> </a:t>
            </a:r>
            <a:r>
              <a:rPr sz="1350" kern="0" spc="30" dirty="0">
                <a:solidFill>
                  <a:srgbClr val="404040"/>
                </a:solidFill>
                <a:latin typeface="Arial"/>
                <a:cs typeface="Arial"/>
              </a:rPr>
              <a:t>and</a:t>
            </a:r>
            <a:r>
              <a:rPr sz="1350" kern="0" spc="98" dirty="0">
                <a:solidFill>
                  <a:srgbClr val="404040"/>
                </a:solidFill>
                <a:latin typeface="Arial"/>
                <a:cs typeface="Arial"/>
              </a:rPr>
              <a:t> </a:t>
            </a:r>
            <a:r>
              <a:rPr sz="1350" kern="0" spc="30" dirty="0">
                <a:solidFill>
                  <a:srgbClr val="404040"/>
                </a:solidFill>
                <a:latin typeface="Arial"/>
                <a:cs typeface="Arial"/>
              </a:rPr>
              <a:t>when</a:t>
            </a:r>
            <a:r>
              <a:rPr sz="1350" kern="0" spc="90" dirty="0">
                <a:solidFill>
                  <a:srgbClr val="404040"/>
                </a:solidFill>
                <a:latin typeface="Arial"/>
                <a:cs typeface="Arial"/>
              </a:rPr>
              <a:t> </a:t>
            </a:r>
            <a:r>
              <a:rPr sz="1350" kern="0" spc="30" dirty="0">
                <a:solidFill>
                  <a:srgbClr val="404040"/>
                </a:solidFill>
                <a:latin typeface="Arial"/>
                <a:cs typeface="Arial"/>
              </a:rPr>
              <a:t>redeemed</a:t>
            </a:r>
            <a:r>
              <a:rPr sz="1350" kern="0" spc="75" dirty="0">
                <a:solidFill>
                  <a:srgbClr val="404040"/>
                </a:solidFill>
                <a:latin typeface="Arial"/>
                <a:cs typeface="Arial"/>
              </a:rPr>
              <a:t> </a:t>
            </a:r>
            <a:r>
              <a:rPr sz="1350" kern="0" spc="30" dirty="0">
                <a:solidFill>
                  <a:srgbClr val="404040"/>
                </a:solidFill>
                <a:latin typeface="Arial"/>
                <a:cs typeface="Arial"/>
              </a:rPr>
              <a:t>may</a:t>
            </a:r>
            <a:r>
              <a:rPr sz="1350" kern="0" spc="105" dirty="0">
                <a:solidFill>
                  <a:srgbClr val="404040"/>
                </a:solidFill>
                <a:latin typeface="Arial"/>
                <a:cs typeface="Arial"/>
              </a:rPr>
              <a:t> </a:t>
            </a:r>
            <a:r>
              <a:rPr sz="1350" kern="0" spc="30" dirty="0">
                <a:solidFill>
                  <a:srgbClr val="404040"/>
                </a:solidFill>
                <a:latin typeface="Arial"/>
                <a:cs typeface="Arial"/>
              </a:rPr>
              <a:t>be</a:t>
            </a:r>
            <a:r>
              <a:rPr sz="1350" kern="0" spc="90" dirty="0">
                <a:solidFill>
                  <a:srgbClr val="404040"/>
                </a:solidFill>
                <a:latin typeface="Arial"/>
                <a:cs typeface="Arial"/>
              </a:rPr>
              <a:t> </a:t>
            </a:r>
            <a:r>
              <a:rPr sz="1350" kern="0" spc="60" dirty="0">
                <a:solidFill>
                  <a:srgbClr val="404040"/>
                </a:solidFill>
                <a:latin typeface="Arial"/>
                <a:cs typeface="Arial"/>
              </a:rPr>
              <a:t>worth </a:t>
            </a:r>
            <a:r>
              <a:rPr sz="1350" kern="0" dirty="0">
                <a:solidFill>
                  <a:srgbClr val="404040"/>
                </a:solidFill>
                <a:latin typeface="Arial"/>
                <a:cs typeface="Arial"/>
              </a:rPr>
              <a:t>more</a:t>
            </a:r>
            <a:r>
              <a:rPr sz="1350" kern="0" spc="195" dirty="0">
                <a:solidFill>
                  <a:srgbClr val="404040"/>
                </a:solidFill>
                <a:latin typeface="Arial"/>
                <a:cs typeface="Arial"/>
              </a:rPr>
              <a:t> </a:t>
            </a:r>
            <a:r>
              <a:rPr sz="1350" kern="0" dirty="0">
                <a:solidFill>
                  <a:srgbClr val="404040"/>
                </a:solidFill>
                <a:latin typeface="Arial"/>
                <a:cs typeface="Arial"/>
              </a:rPr>
              <a:t>or</a:t>
            </a:r>
            <a:r>
              <a:rPr sz="1350" kern="0" spc="210" dirty="0">
                <a:solidFill>
                  <a:srgbClr val="404040"/>
                </a:solidFill>
                <a:latin typeface="Arial"/>
                <a:cs typeface="Arial"/>
              </a:rPr>
              <a:t> </a:t>
            </a:r>
            <a:r>
              <a:rPr sz="1350" kern="0" dirty="0">
                <a:solidFill>
                  <a:srgbClr val="404040"/>
                </a:solidFill>
                <a:latin typeface="Arial"/>
                <a:cs typeface="Arial"/>
              </a:rPr>
              <a:t>less</a:t>
            </a:r>
            <a:r>
              <a:rPr sz="1350" kern="0" spc="195" dirty="0">
                <a:solidFill>
                  <a:srgbClr val="404040"/>
                </a:solidFill>
                <a:latin typeface="Arial"/>
                <a:cs typeface="Arial"/>
              </a:rPr>
              <a:t> </a:t>
            </a:r>
            <a:r>
              <a:rPr sz="1350" kern="0" dirty="0">
                <a:solidFill>
                  <a:srgbClr val="404040"/>
                </a:solidFill>
                <a:latin typeface="Arial"/>
                <a:cs typeface="Arial"/>
              </a:rPr>
              <a:t>than</a:t>
            </a:r>
            <a:r>
              <a:rPr sz="1350" kern="0" spc="203" dirty="0">
                <a:solidFill>
                  <a:srgbClr val="404040"/>
                </a:solidFill>
                <a:latin typeface="Arial"/>
                <a:cs typeface="Arial"/>
              </a:rPr>
              <a:t> </a:t>
            </a:r>
            <a:r>
              <a:rPr sz="1350" kern="0" dirty="0">
                <a:solidFill>
                  <a:srgbClr val="404040"/>
                </a:solidFill>
                <a:latin typeface="Arial"/>
                <a:cs typeface="Arial"/>
              </a:rPr>
              <a:t>when</a:t>
            </a:r>
            <a:r>
              <a:rPr sz="1350" kern="0" spc="203" dirty="0">
                <a:solidFill>
                  <a:srgbClr val="404040"/>
                </a:solidFill>
                <a:latin typeface="Arial"/>
                <a:cs typeface="Arial"/>
              </a:rPr>
              <a:t> </a:t>
            </a:r>
            <a:r>
              <a:rPr sz="1350" kern="0" dirty="0">
                <a:solidFill>
                  <a:srgbClr val="404040"/>
                </a:solidFill>
                <a:latin typeface="Arial"/>
                <a:cs typeface="Arial"/>
              </a:rPr>
              <a:t>originally</a:t>
            </a:r>
            <a:r>
              <a:rPr sz="1350" kern="0" spc="150" dirty="0">
                <a:solidFill>
                  <a:srgbClr val="404040"/>
                </a:solidFill>
                <a:latin typeface="Arial"/>
                <a:cs typeface="Arial"/>
              </a:rPr>
              <a:t> </a:t>
            </a:r>
            <a:r>
              <a:rPr sz="1350" kern="0" dirty="0">
                <a:solidFill>
                  <a:srgbClr val="404040"/>
                </a:solidFill>
                <a:latin typeface="Arial"/>
                <a:cs typeface="Arial"/>
              </a:rPr>
              <a:t>invested.</a:t>
            </a:r>
            <a:r>
              <a:rPr sz="1350" kern="0" spc="195" dirty="0">
                <a:solidFill>
                  <a:srgbClr val="404040"/>
                </a:solidFill>
                <a:latin typeface="Arial"/>
                <a:cs typeface="Arial"/>
              </a:rPr>
              <a:t>  </a:t>
            </a:r>
            <a:r>
              <a:rPr sz="1350" kern="0" dirty="0">
                <a:solidFill>
                  <a:srgbClr val="404040"/>
                </a:solidFill>
                <a:latin typeface="Arial"/>
                <a:cs typeface="Arial"/>
              </a:rPr>
              <a:t>Investing</a:t>
            </a:r>
            <a:r>
              <a:rPr sz="1350" kern="0" spc="210" dirty="0">
                <a:solidFill>
                  <a:srgbClr val="404040"/>
                </a:solidFill>
                <a:latin typeface="Arial"/>
                <a:cs typeface="Arial"/>
              </a:rPr>
              <a:t> </a:t>
            </a:r>
            <a:r>
              <a:rPr sz="1350" kern="0" dirty="0">
                <a:solidFill>
                  <a:srgbClr val="404040"/>
                </a:solidFill>
                <a:latin typeface="Arial"/>
                <a:cs typeface="Arial"/>
              </a:rPr>
              <a:t>involves</a:t>
            </a:r>
            <a:r>
              <a:rPr sz="1350" kern="0" spc="150" dirty="0">
                <a:solidFill>
                  <a:srgbClr val="404040"/>
                </a:solidFill>
                <a:latin typeface="Arial"/>
                <a:cs typeface="Arial"/>
              </a:rPr>
              <a:t> </a:t>
            </a:r>
            <a:r>
              <a:rPr sz="1350" kern="0" dirty="0">
                <a:solidFill>
                  <a:srgbClr val="404040"/>
                </a:solidFill>
                <a:latin typeface="Arial"/>
                <a:cs typeface="Arial"/>
              </a:rPr>
              <a:t>risk.</a:t>
            </a:r>
            <a:r>
              <a:rPr sz="1350" kern="0" spc="203" dirty="0">
                <a:solidFill>
                  <a:srgbClr val="404040"/>
                </a:solidFill>
                <a:latin typeface="Arial"/>
                <a:cs typeface="Arial"/>
              </a:rPr>
              <a:t>  </a:t>
            </a:r>
            <a:r>
              <a:rPr sz="1350" kern="0" dirty="0">
                <a:solidFill>
                  <a:srgbClr val="404040"/>
                </a:solidFill>
                <a:latin typeface="Arial"/>
                <a:cs typeface="Arial"/>
              </a:rPr>
              <a:t>Investors</a:t>
            </a:r>
            <a:r>
              <a:rPr sz="1350" kern="0" spc="203" dirty="0">
                <a:solidFill>
                  <a:srgbClr val="404040"/>
                </a:solidFill>
                <a:latin typeface="Arial"/>
                <a:cs typeface="Arial"/>
              </a:rPr>
              <a:t> </a:t>
            </a:r>
            <a:r>
              <a:rPr sz="1350" kern="0" dirty="0">
                <a:solidFill>
                  <a:srgbClr val="404040"/>
                </a:solidFill>
                <a:latin typeface="Arial"/>
                <a:cs typeface="Arial"/>
              </a:rPr>
              <a:t>should</a:t>
            </a:r>
            <a:r>
              <a:rPr sz="1350" kern="0" spc="203" dirty="0">
                <a:solidFill>
                  <a:srgbClr val="404040"/>
                </a:solidFill>
                <a:latin typeface="Arial"/>
                <a:cs typeface="Arial"/>
              </a:rPr>
              <a:t> </a:t>
            </a:r>
            <a:r>
              <a:rPr sz="1350" kern="0" dirty="0">
                <a:solidFill>
                  <a:srgbClr val="404040"/>
                </a:solidFill>
                <a:latin typeface="Arial"/>
                <a:cs typeface="Arial"/>
              </a:rPr>
              <a:t>be</a:t>
            </a:r>
            <a:r>
              <a:rPr sz="1350" kern="0" spc="233" dirty="0">
                <a:solidFill>
                  <a:srgbClr val="404040"/>
                </a:solidFill>
                <a:latin typeface="Arial"/>
                <a:cs typeface="Arial"/>
              </a:rPr>
              <a:t> </a:t>
            </a:r>
            <a:r>
              <a:rPr sz="1350" kern="0" dirty="0">
                <a:solidFill>
                  <a:srgbClr val="404040"/>
                </a:solidFill>
                <a:latin typeface="Arial"/>
                <a:cs typeface="Arial"/>
              </a:rPr>
              <a:t>prepared</a:t>
            </a:r>
            <a:r>
              <a:rPr sz="1350" kern="0" spc="180" dirty="0">
                <a:solidFill>
                  <a:srgbClr val="404040"/>
                </a:solidFill>
                <a:latin typeface="Arial"/>
                <a:cs typeface="Arial"/>
              </a:rPr>
              <a:t> </a:t>
            </a:r>
            <a:r>
              <a:rPr sz="1350" kern="0" spc="75" dirty="0">
                <a:solidFill>
                  <a:srgbClr val="404040"/>
                </a:solidFill>
                <a:latin typeface="Arial"/>
                <a:cs typeface="Arial"/>
              </a:rPr>
              <a:t>to</a:t>
            </a:r>
            <a:r>
              <a:rPr sz="1350" kern="0" spc="217" dirty="0">
                <a:solidFill>
                  <a:srgbClr val="404040"/>
                </a:solidFill>
                <a:latin typeface="Arial"/>
                <a:cs typeface="Arial"/>
              </a:rPr>
              <a:t> </a:t>
            </a:r>
            <a:r>
              <a:rPr sz="1350" kern="0" dirty="0">
                <a:solidFill>
                  <a:srgbClr val="404040"/>
                </a:solidFill>
                <a:latin typeface="Arial"/>
                <a:cs typeface="Arial"/>
              </a:rPr>
              <a:t>bear</a:t>
            </a:r>
            <a:r>
              <a:rPr sz="1350" kern="0" spc="210" dirty="0">
                <a:solidFill>
                  <a:srgbClr val="404040"/>
                </a:solidFill>
                <a:latin typeface="Arial"/>
                <a:cs typeface="Arial"/>
              </a:rPr>
              <a:t> </a:t>
            </a:r>
            <a:r>
              <a:rPr sz="1350" kern="0" dirty="0">
                <a:solidFill>
                  <a:srgbClr val="404040"/>
                </a:solidFill>
                <a:latin typeface="Arial"/>
                <a:cs typeface="Arial"/>
              </a:rPr>
              <a:t>loss,</a:t>
            </a:r>
            <a:r>
              <a:rPr sz="1350" kern="0" spc="188" dirty="0">
                <a:solidFill>
                  <a:srgbClr val="404040"/>
                </a:solidFill>
                <a:latin typeface="Arial"/>
                <a:cs typeface="Arial"/>
              </a:rPr>
              <a:t> </a:t>
            </a:r>
            <a:r>
              <a:rPr sz="1350" kern="0" dirty="0">
                <a:solidFill>
                  <a:srgbClr val="404040"/>
                </a:solidFill>
                <a:latin typeface="Arial"/>
                <a:cs typeface="Arial"/>
              </a:rPr>
              <a:t>including</a:t>
            </a:r>
            <a:r>
              <a:rPr sz="1350" kern="0" spc="180" dirty="0">
                <a:solidFill>
                  <a:srgbClr val="404040"/>
                </a:solidFill>
                <a:latin typeface="Arial"/>
                <a:cs typeface="Arial"/>
              </a:rPr>
              <a:t> </a:t>
            </a:r>
            <a:r>
              <a:rPr sz="1350" kern="0" dirty="0">
                <a:solidFill>
                  <a:srgbClr val="404040"/>
                </a:solidFill>
                <a:latin typeface="Arial"/>
                <a:cs typeface="Arial"/>
              </a:rPr>
              <a:t>total</a:t>
            </a:r>
            <a:r>
              <a:rPr sz="1350" kern="0" spc="233" dirty="0">
                <a:solidFill>
                  <a:srgbClr val="404040"/>
                </a:solidFill>
                <a:latin typeface="Arial"/>
                <a:cs typeface="Arial"/>
              </a:rPr>
              <a:t> </a:t>
            </a:r>
            <a:r>
              <a:rPr sz="1350" kern="0" dirty="0">
                <a:solidFill>
                  <a:srgbClr val="404040"/>
                </a:solidFill>
                <a:latin typeface="Arial"/>
                <a:cs typeface="Arial"/>
              </a:rPr>
              <a:t>loss</a:t>
            </a:r>
            <a:r>
              <a:rPr sz="1350" kern="0" spc="171" dirty="0">
                <a:solidFill>
                  <a:srgbClr val="404040"/>
                </a:solidFill>
                <a:latin typeface="Arial"/>
                <a:cs typeface="Arial"/>
              </a:rPr>
              <a:t> </a:t>
            </a:r>
            <a:r>
              <a:rPr sz="1350" kern="0" dirty="0">
                <a:solidFill>
                  <a:srgbClr val="404040"/>
                </a:solidFill>
                <a:latin typeface="Arial"/>
                <a:cs typeface="Arial"/>
              </a:rPr>
              <a:t>of</a:t>
            </a:r>
            <a:r>
              <a:rPr sz="1350" kern="0" spc="225" dirty="0">
                <a:solidFill>
                  <a:srgbClr val="404040"/>
                </a:solidFill>
                <a:latin typeface="Arial"/>
                <a:cs typeface="Arial"/>
              </a:rPr>
              <a:t> </a:t>
            </a:r>
            <a:r>
              <a:rPr sz="1350" kern="0" dirty="0">
                <a:solidFill>
                  <a:srgbClr val="404040"/>
                </a:solidFill>
                <a:latin typeface="Arial"/>
                <a:cs typeface="Arial"/>
              </a:rPr>
              <a:t>principal.</a:t>
            </a:r>
            <a:r>
              <a:rPr sz="1350" kern="0" spc="203" dirty="0">
                <a:solidFill>
                  <a:srgbClr val="404040"/>
                </a:solidFill>
                <a:latin typeface="Arial"/>
                <a:cs typeface="Arial"/>
              </a:rPr>
              <a:t>  </a:t>
            </a:r>
            <a:r>
              <a:rPr sz="1350" kern="0" dirty="0">
                <a:solidFill>
                  <a:srgbClr val="404040"/>
                </a:solidFill>
                <a:latin typeface="Arial"/>
                <a:cs typeface="Arial"/>
              </a:rPr>
              <a:t>Diversification</a:t>
            </a:r>
            <a:r>
              <a:rPr sz="1350" kern="0" spc="150" dirty="0">
                <a:solidFill>
                  <a:srgbClr val="404040"/>
                </a:solidFill>
                <a:latin typeface="Arial"/>
                <a:cs typeface="Arial"/>
              </a:rPr>
              <a:t> </a:t>
            </a:r>
            <a:r>
              <a:rPr sz="1350" kern="0" dirty="0">
                <a:solidFill>
                  <a:srgbClr val="404040"/>
                </a:solidFill>
                <a:latin typeface="Arial"/>
                <a:cs typeface="Arial"/>
              </a:rPr>
              <a:t>does</a:t>
            </a:r>
            <a:r>
              <a:rPr sz="1350" kern="0" spc="195" dirty="0">
                <a:solidFill>
                  <a:srgbClr val="404040"/>
                </a:solidFill>
                <a:latin typeface="Arial"/>
                <a:cs typeface="Arial"/>
              </a:rPr>
              <a:t> </a:t>
            </a:r>
            <a:r>
              <a:rPr sz="1350" kern="0" spc="38" dirty="0">
                <a:solidFill>
                  <a:srgbClr val="404040"/>
                </a:solidFill>
                <a:latin typeface="Arial"/>
                <a:cs typeface="Arial"/>
              </a:rPr>
              <a:t>not </a:t>
            </a:r>
            <a:r>
              <a:rPr sz="1350" kern="0" spc="30" dirty="0">
                <a:solidFill>
                  <a:srgbClr val="404040"/>
                </a:solidFill>
                <a:latin typeface="Arial"/>
                <a:cs typeface="Arial"/>
              </a:rPr>
              <a:t>guarantee</a:t>
            </a:r>
            <a:r>
              <a:rPr sz="1350" kern="0" spc="45" dirty="0">
                <a:solidFill>
                  <a:srgbClr val="404040"/>
                </a:solidFill>
                <a:latin typeface="Arial"/>
                <a:cs typeface="Arial"/>
              </a:rPr>
              <a:t> </a:t>
            </a:r>
            <a:r>
              <a:rPr sz="1350" kern="0" spc="30" dirty="0">
                <a:solidFill>
                  <a:srgbClr val="404040"/>
                </a:solidFill>
                <a:latin typeface="Arial"/>
                <a:cs typeface="Arial"/>
              </a:rPr>
              <a:t>investment returns</a:t>
            </a:r>
            <a:r>
              <a:rPr sz="1350" kern="0" spc="83" dirty="0">
                <a:solidFill>
                  <a:srgbClr val="404040"/>
                </a:solidFill>
                <a:latin typeface="Arial"/>
                <a:cs typeface="Arial"/>
              </a:rPr>
              <a:t> </a:t>
            </a:r>
            <a:r>
              <a:rPr sz="1350" kern="0" spc="30" dirty="0">
                <a:solidFill>
                  <a:srgbClr val="404040"/>
                </a:solidFill>
                <a:latin typeface="Arial"/>
                <a:cs typeface="Arial"/>
              </a:rPr>
              <a:t>and</a:t>
            </a:r>
            <a:r>
              <a:rPr sz="1350" kern="0" spc="68" dirty="0">
                <a:solidFill>
                  <a:srgbClr val="404040"/>
                </a:solidFill>
                <a:latin typeface="Arial"/>
                <a:cs typeface="Arial"/>
              </a:rPr>
              <a:t> </a:t>
            </a:r>
            <a:r>
              <a:rPr sz="1350" kern="0" spc="30" dirty="0">
                <a:solidFill>
                  <a:srgbClr val="404040"/>
                </a:solidFill>
                <a:latin typeface="Arial"/>
                <a:cs typeface="Arial"/>
              </a:rPr>
              <a:t>does</a:t>
            </a:r>
            <a:r>
              <a:rPr sz="1350" kern="0" spc="60" dirty="0">
                <a:solidFill>
                  <a:srgbClr val="404040"/>
                </a:solidFill>
                <a:latin typeface="Arial"/>
                <a:cs typeface="Arial"/>
              </a:rPr>
              <a:t> </a:t>
            </a:r>
            <a:r>
              <a:rPr sz="1350" kern="0" spc="75" dirty="0">
                <a:solidFill>
                  <a:srgbClr val="404040"/>
                </a:solidFill>
                <a:latin typeface="Arial"/>
                <a:cs typeface="Arial"/>
              </a:rPr>
              <a:t>not</a:t>
            </a:r>
            <a:r>
              <a:rPr sz="1350" kern="0" spc="53" dirty="0">
                <a:solidFill>
                  <a:srgbClr val="404040"/>
                </a:solidFill>
                <a:latin typeface="Arial"/>
                <a:cs typeface="Arial"/>
              </a:rPr>
              <a:t> </a:t>
            </a:r>
            <a:r>
              <a:rPr sz="1350" kern="0" spc="30" dirty="0">
                <a:solidFill>
                  <a:srgbClr val="404040"/>
                </a:solidFill>
                <a:latin typeface="Arial"/>
                <a:cs typeface="Arial"/>
              </a:rPr>
              <a:t>eliminate</a:t>
            </a:r>
            <a:r>
              <a:rPr sz="1350" kern="0" spc="45" dirty="0">
                <a:solidFill>
                  <a:srgbClr val="404040"/>
                </a:solidFill>
                <a:latin typeface="Arial"/>
                <a:cs typeface="Arial"/>
              </a:rPr>
              <a:t> </a:t>
            </a:r>
            <a:r>
              <a:rPr sz="1350" kern="0" spc="30" dirty="0">
                <a:solidFill>
                  <a:srgbClr val="404040"/>
                </a:solidFill>
                <a:latin typeface="Arial"/>
                <a:cs typeface="Arial"/>
              </a:rPr>
              <a:t>the</a:t>
            </a:r>
            <a:r>
              <a:rPr sz="1350" kern="0" spc="83" dirty="0">
                <a:solidFill>
                  <a:srgbClr val="404040"/>
                </a:solidFill>
                <a:latin typeface="Arial"/>
                <a:cs typeface="Arial"/>
              </a:rPr>
              <a:t> </a:t>
            </a:r>
            <a:r>
              <a:rPr sz="1350" kern="0" spc="30" dirty="0">
                <a:solidFill>
                  <a:srgbClr val="404040"/>
                </a:solidFill>
                <a:latin typeface="Arial"/>
                <a:cs typeface="Arial"/>
              </a:rPr>
              <a:t>risk</a:t>
            </a:r>
            <a:r>
              <a:rPr sz="1350" kern="0" spc="45" dirty="0">
                <a:solidFill>
                  <a:srgbClr val="404040"/>
                </a:solidFill>
                <a:latin typeface="Arial"/>
                <a:cs typeface="Arial"/>
              </a:rPr>
              <a:t> </a:t>
            </a:r>
            <a:r>
              <a:rPr sz="1350" kern="0" spc="30" dirty="0">
                <a:solidFill>
                  <a:srgbClr val="404040"/>
                </a:solidFill>
                <a:latin typeface="Arial"/>
                <a:cs typeface="Arial"/>
              </a:rPr>
              <a:t>of</a:t>
            </a:r>
            <a:r>
              <a:rPr sz="1350" kern="0" spc="75" dirty="0">
                <a:solidFill>
                  <a:srgbClr val="404040"/>
                </a:solidFill>
                <a:latin typeface="Arial"/>
                <a:cs typeface="Arial"/>
              </a:rPr>
              <a:t> </a:t>
            </a:r>
            <a:r>
              <a:rPr sz="1350" kern="0" spc="30" dirty="0">
                <a:solidFill>
                  <a:srgbClr val="404040"/>
                </a:solidFill>
                <a:latin typeface="Arial"/>
                <a:cs typeface="Arial"/>
              </a:rPr>
              <a:t>loss.</a:t>
            </a:r>
            <a:r>
              <a:rPr sz="1350" kern="0" spc="503" dirty="0">
                <a:solidFill>
                  <a:srgbClr val="404040"/>
                </a:solidFill>
                <a:latin typeface="Arial"/>
                <a:cs typeface="Arial"/>
              </a:rPr>
              <a:t> </a:t>
            </a:r>
            <a:r>
              <a:rPr sz="1350" kern="0" spc="30" dirty="0">
                <a:solidFill>
                  <a:srgbClr val="404040"/>
                </a:solidFill>
                <a:latin typeface="Arial"/>
                <a:cs typeface="Arial"/>
              </a:rPr>
              <a:t>Fixed</a:t>
            </a:r>
            <a:r>
              <a:rPr sz="1350" kern="0" spc="68" dirty="0">
                <a:solidFill>
                  <a:srgbClr val="404040"/>
                </a:solidFill>
                <a:latin typeface="Arial"/>
                <a:cs typeface="Arial"/>
              </a:rPr>
              <a:t> </a:t>
            </a:r>
            <a:r>
              <a:rPr sz="1350" kern="0" spc="30" dirty="0">
                <a:solidFill>
                  <a:srgbClr val="404040"/>
                </a:solidFill>
                <a:latin typeface="Arial"/>
                <a:cs typeface="Arial"/>
              </a:rPr>
              <a:t>insurance</a:t>
            </a:r>
            <a:r>
              <a:rPr sz="1350" kern="0" spc="45" dirty="0">
                <a:solidFill>
                  <a:srgbClr val="404040"/>
                </a:solidFill>
                <a:latin typeface="Arial"/>
                <a:cs typeface="Arial"/>
              </a:rPr>
              <a:t> </a:t>
            </a:r>
            <a:r>
              <a:rPr sz="1350" kern="0" spc="30" dirty="0">
                <a:solidFill>
                  <a:srgbClr val="404040"/>
                </a:solidFill>
                <a:latin typeface="Arial"/>
                <a:cs typeface="Arial"/>
              </a:rPr>
              <a:t>and</a:t>
            </a:r>
            <a:r>
              <a:rPr sz="1350" kern="0" spc="90" dirty="0">
                <a:solidFill>
                  <a:srgbClr val="404040"/>
                </a:solidFill>
                <a:latin typeface="Arial"/>
                <a:cs typeface="Arial"/>
              </a:rPr>
              <a:t> </a:t>
            </a:r>
            <a:r>
              <a:rPr sz="1350" kern="0" spc="30" dirty="0">
                <a:solidFill>
                  <a:srgbClr val="404040"/>
                </a:solidFill>
                <a:latin typeface="Arial"/>
                <a:cs typeface="Arial"/>
              </a:rPr>
              <a:t>annuity</a:t>
            </a:r>
            <a:r>
              <a:rPr sz="1350" kern="0" spc="68" dirty="0">
                <a:solidFill>
                  <a:srgbClr val="404040"/>
                </a:solidFill>
                <a:latin typeface="Arial"/>
                <a:cs typeface="Arial"/>
              </a:rPr>
              <a:t> </a:t>
            </a:r>
            <a:r>
              <a:rPr sz="1350" kern="0" spc="30" dirty="0">
                <a:solidFill>
                  <a:srgbClr val="404040"/>
                </a:solidFill>
                <a:latin typeface="Arial"/>
                <a:cs typeface="Arial"/>
              </a:rPr>
              <a:t>product</a:t>
            </a:r>
            <a:r>
              <a:rPr sz="1350" kern="0" spc="68" dirty="0">
                <a:solidFill>
                  <a:srgbClr val="404040"/>
                </a:solidFill>
                <a:latin typeface="Arial"/>
                <a:cs typeface="Arial"/>
              </a:rPr>
              <a:t> </a:t>
            </a:r>
            <a:r>
              <a:rPr sz="1350" kern="0" spc="30" dirty="0">
                <a:solidFill>
                  <a:srgbClr val="404040"/>
                </a:solidFill>
                <a:latin typeface="Arial"/>
                <a:cs typeface="Arial"/>
              </a:rPr>
              <a:t>riders,</a:t>
            </a:r>
            <a:r>
              <a:rPr sz="1350" kern="0" spc="45" dirty="0">
                <a:solidFill>
                  <a:srgbClr val="404040"/>
                </a:solidFill>
                <a:latin typeface="Arial"/>
                <a:cs typeface="Arial"/>
              </a:rPr>
              <a:t> </a:t>
            </a:r>
            <a:r>
              <a:rPr sz="1350" kern="0" spc="30" dirty="0">
                <a:solidFill>
                  <a:srgbClr val="404040"/>
                </a:solidFill>
                <a:latin typeface="Arial"/>
                <a:cs typeface="Arial"/>
              </a:rPr>
              <a:t>features,</a:t>
            </a:r>
            <a:r>
              <a:rPr sz="1350" kern="0" spc="83" dirty="0">
                <a:solidFill>
                  <a:srgbClr val="404040"/>
                </a:solidFill>
                <a:latin typeface="Arial"/>
                <a:cs typeface="Arial"/>
              </a:rPr>
              <a:t> </a:t>
            </a:r>
            <a:r>
              <a:rPr sz="1350" kern="0" spc="30" dirty="0">
                <a:solidFill>
                  <a:srgbClr val="404040"/>
                </a:solidFill>
                <a:latin typeface="Arial"/>
                <a:cs typeface="Arial"/>
              </a:rPr>
              <a:t>and</a:t>
            </a:r>
            <a:r>
              <a:rPr sz="1350" kern="0" spc="68" dirty="0">
                <a:solidFill>
                  <a:srgbClr val="404040"/>
                </a:solidFill>
                <a:latin typeface="Arial"/>
                <a:cs typeface="Arial"/>
              </a:rPr>
              <a:t> </a:t>
            </a:r>
            <a:r>
              <a:rPr sz="1350" kern="0" spc="15" dirty="0">
                <a:solidFill>
                  <a:srgbClr val="404040"/>
                </a:solidFill>
                <a:latin typeface="Arial"/>
                <a:cs typeface="Arial"/>
              </a:rPr>
              <a:t>guarantees</a:t>
            </a:r>
            <a:r>
              <a:rPr sz="1350" kern="0" spc="45" dirty="0">
                <a:solidFill>
                  <a:srgbClr val="404040"/>
                </a:solidFill>
                <a:latin typeface="Arial"/>
                <a:cs typeface="Arial"/>
              </a:rPr>
              <a:t> </a:t>
            </a:r>
            <a:r>
              <a:rPr sz="1350" kern="0" spc="30" dirty="0">
                <a:solidFill>
                  <a:srgbClr val="404040"/>
                </a:solidFill>
                <a:latin typeface="Arial"/>
                <a:cs typeface="Arial"/>
              </a:rPr>
              <a:t>are</a:t>
            </a:r>
            <a:r>
              <a:rPr sz="1350" kern="0" spc="83" dirty="0">
                <a:solidFill>
                  <a:srgbClr val="404040"/>
                </a:solidFill>
                <a:latin typeface="Arial"/>
                <a:cs typeface="Arial"/>
              </a:rPr>
              <a:t> </a:t>
            </a:r>
            <a:r>
              <a:rPr sz="1350" kern="0" spc="30" dirty="0">
                <a:solidFill>
                  <a:srgbClr val="404040"/>
                </a:solidFill>
                <a:latin typeface="Arial"/>
                <a:cs typeface="Arial"/>
              </a:rPr>
              <a:t>subject</a:t>
            </a:r>
            <a:r>
              <a:rPr sz="1350" kern="0" spc="53" dirty="0">
                <a:solidFill>
                  <a:srgbClr val="404040"/>
                </a:solidFill>
                <a:latin typeface="Arial"/>
                <a:cs typeface="Arial"/>
              </a:rPr>
              <a:t> </a:t>
            </a:r>
            <a:r>
              <a:rPr sz="1350" kern="0" spc="75" dirty="0">
                <a:solidFill>
                  <a:srgbClr val="404040"/>
                </a:solidFill>
                <a:latin typeface="Arial"/>
                <a:cs typeface="Arial"/>
              </a:rPr>
              <a:t>to </a:t>
            </a:r>
            <a:r>
              <a:rPr sz="1350" kern="0" spc="30" dirty="0">
                <a:solidFill>
                  <a:srgbClr val="404040"/>
                </a:solidFill>
                <a:latin typeface="Arial"/>
                <a:cs typeface="Arial"/>
              </a:rPr>
              <a:t>the</a:t>
            </a:r>
            <a:r>
              <a:rPr sz="1350" kern="0" spc="68" dirty="0">
                <a:solidFill>
                  <a:srgbClr val="404040"/>
                </a:solidFill>
                <a:latin typeface="Arial"/>
                <a:cs typeface="Arial"/>
              </a:rPr>
              <a:t> </a:t>
            </a:r>
            <a:r>
              <a:rPr sz="1350" kern="0" spc="-15" dirty="0">
                <a:solidFill>
                  <a:srgbClr val="404040"/>
                </a:solidFill>
                <a:latin typeface="Arial"/>
                <a:cs typeface="Arial"/>
              </a:rPr>
              <a:t>claims </a:t>
            </a:r>
            <a:r>
              <a:rPr sz="1350" kern="0" dirty="0">
                <a:solidFill>
                  <a:srgbClr val="404040"/>
                </a:solidFill>
                <a:latin typeface="Arial"/>
                <a:cs typeface="Arial"/>
              </a:rPr>
              <a:t>paying</a:t>
            </a:r>
            <a:r>
              <a:rPr sz="1350" kern="0" spc="150" dirty="0">
                <a:solidFill>
                  <a:srgbClr val="404040"/>
                </a:solidFill>
                <a:latin typeface="Arial"/>
                <a:cs typeface="Arial"/>
              </a:rPr>
              <a:t> </a:t>
            </a:r>
            <a:r>
              <a:rPr sz="1350" kern="0" dirty="0">
                <a:solidFill>
                  <a:srgbClr val="404040"/>
                </a:solidFill>
                <a:latin typeface="Arial"/>
                <a:cs typeface="Arial"/>
              </a:rPr>
              <a:t>ability</a:t>
            </a:r>
            <a:r>
              <a:rPr sz="1350" kern="0" spc="150" dirty="0">
                <a:solidFill>
                  <a:srgbClr val="404040"/>
                </a:solidFill>
                <a:latin typeface="Arial"/>
                <a:cs typeface="Arial"/>
              </a:rPr>
              <a:t> </a:t>
            </a:r>
            <a:r>
              <a:rPr sz="1350" kern="0" dirty="0">
                <a:solidFill>
                  <a:srgbClr val="404040"/>
                </a:solidFill>
                <a:latin typeface="Arial"/>
                <a:cs typeface="Arial"/>
              </a:rPr>
              <a:t>of</a:t>
            </a:r>
            <a:r>
              <a:rPr sz="1350" kern="0" spc="195" dirty="0">
                <a:solidFill>
                  <a:srgbClr val="404040"/>
                </a:solidFill>
                <a:latin typeface="Arial"/>
                <a:cs typeface="Arial"/>
              </a:rPr>
              <a:t> </a:t>
            </a:r>
            <a:r>
              <a:rPr sz="1350" kern="0" dirty="0">
                <a:solidFill>
                  <a:srgbClr val="404040"/>
                </a:solidFill>
                <a:latin typeface="Arial"/>
                <a:cs typeface="Arial"/>
              </a:rPr>
              <a:t>the</a:t>
            </a:r>
            <a:r>
              <a:rPr sz="1350" kern="0" spc="171" dirty="0">
                <a:solidFill>
                  <a:srgbClr val="404040"/>
                </a:solidFill>
                <a:latin typeface="Arial"/>
                <a:cs typeface="Arial"/>
              </a:rPr>
              <a:t> </a:t>
            </a:r>
            <a:r>
              <a:rPr sz="1350" kern="0" dirty="0">
                <a:solidFill>
                  <a:srgbClr val="404040"/>
                </a:solidFill>
                <a:latin typeface="Arial"/>
                <a:cs typeface="Arial"/>
              </a:rPr>
              <a:t>issuing</a:t>
            </a:r>
            <a:r>
              <a:rPr sz="1350" kern="0" spc="180" dirty="0">
                <a:solidFill>
                  <a:srgbClr val="404040"/>
                </a:solidFill>
                <a:latin typeface="Arial"/>
                <a:cs typeface="Arial"/>
              </a:rPr>
              <a:t> </a:t>
            </a:r>
            <a:r>
              <a:rPr sz="1350" kern="0" spc="-15" dirty="0">
                <a:solidFill>
                  <a:srgbClr val="404040"/>
                </a:solidFill>
                <a:latin typeface="Arial"/>
                <a:cs typeface="Arial"/>
              </a:rPr>
              <a:t>company.</a:t>
            </a:r>
            <a:endParaRPr sz="1350" kern="0">
              <a:solidFill>
                <a:sysClr val="windowText" lastClr="000000"/>
              </a:solidFill>
              <a:latin typeface="Arial"/>
              <a:cs typeface="Arial"/>
            </a:endParaRPr>
          </a:p>
          <a:p>
            <a:pPr defTabSz="1371600">
              <a:spcBef>
                <a:spcPts val="68"/>
              </a:spcBef>
            </a:pPr>
            <a:endParaRPr sz="1350" kern="0">
              <a:solidFill>
                <a:sysClr val="windowText" lastClr="000000"/>
              </a:solidFill>
              <a:latin typeface="Arial"/>
              <a:cs typeface="Arial"/>
            </a:endParaRPr>
          </a:p>
          <a:p>
            <a:pPr marL="237173" marR="223838" algn="ctr" defTabSz="1371600"/>
            <a:r>
              <a:rPr sz="1350" kern="0" dirty="0">
                <a:solidFill>
                  <a:srgbClr val="404040"/>
                </a:solidFill>
                <a:latin typeface="Arial"/>
                <a:cs typeface="Arial"/>
              </a:rPr>
              <a:t>This</a:t>
            </a:r>
            <a:r>
              <a:rPr sz="1350" kern="0" spc="180" dirty="0">
                <a:solidFill>
                  <a:srgbClr val="404040"/>
                </a:solidFill>
                <a:latin typeface="Arial"/>
                <a:cs typeface="Arial"/>
              </a:rPr>
              <a:t> </a:t>
            </a:r>
            <a:r>
              <a:rPr sz="1350" kern="0" dirty="0">
                <a:solidFill>
                  <a:srgbClr val="404040"/>
                </a:solidFill>
                <a:latin typeface="Arial"/>
                <a:cs typeface="Arial"/>
              </a:rPr>
              <a:t>information</a:t>
            </a:r>
            <a:r>
              <a:rPr sz="1350" kern="0" spc="165" dirty="0">
                <a:solidFill>
                  <a:srgbClr val="404040"/>
                </a:solidFill>
                <a:latin typeface="Arial"/>
                <a:cs typeface="Arial"/>
              </a:rPr>
              <a:t> </a:t>
            </a:r>
            <a:r>
              <a:rPr sz="1350" kern="0" dirty="0">
                <a:solidFill>
                  <a:srgbClr val="404040"/>
                </a:solidFill>
                <a:latin typeface="Arial"/>
                <a:cs typeface="Arial"/>
              </a:rPr>
              <a:t>does</a:t>
            </a:r>
            <a:r>
              <a:rPr sz="1350" kern="0" spc="188" dirty="0">
                <a:solidFill>
                  <a:srgbClr val="404040"/>
                </a:solidFill>
                <a:latin typeface="Arial"/>
                <a:cs typeface="Arial"/>
              </a:rPr>
              <a:t> </a:t>
            </a:r>
            <a:r>
              <a:rPr sz="1350" kern="0" spc="75" dirty="0">
                <a:solidFill>
                  <a:srgbClr val="404040"/>
                </a:solidFill>
                <a:latin typeface="Arial"/>
                <a:cs typeface="Arial"/>
              </a:rPr>
              <a:t>not</a:t>
            </a:r>
            <a:r>
              <a:rPr sz="1350" kern="0" spc="171" dirty="0">
                <a:solidFill>
                  <a:srgbClr val="404040"/>
                </a:solidFill>
                <a:latin typeface="Arial"/>
                <a:cs typeface="Arial"/>
              </a:rPr>
              <a:t> </a:t>
            </a:r>
            <a:r>
              <a:rPr sz="1350" kern="0" dirty="0">
                <a:solidFill>
                  <a:srgbClr val="404040"/>
                </a:solidFill>
                <a:latin typeface="Arial"/>
                <a:cs typeface="Arial"/>
              </a:rPr>
              <a:t>constitute</a:t>
            </a:r>
            <a:r>
              <a:rPr sz="1350" kern="0" spc="188" dirty="0">
                <a:solidFill>
                  <a:srgbClr val="404040"/>
                </a:solidFill>
                <a:latin typeface="Arial"/>
                <a:cs typeface="Arial"/>
              </a:rPr>
              <a:t> </a:t>
            </a:r>
            <a:r>
              <a:rPr sz="1350" kern="0" dirty="0">
                <a:solidFill>
                  <a:srgbClr val="404040"/>
                </a:solidFill>
                <a:latin typeface="Arial"/>
                <a:cs typeface="Arial"/>
              </a:rPr>
              <a:t>legal</a:t>
            </a:r>
            <a:r>
              <a:rPr sz="1350" kern="0" spc="195" dirty="0">
                <a:solidFill>
                  <a:srgbClr val="404040"/>
                </a:solidFill>
                <a:latin typeface="Arial"/>
                <a:cs typeface="Arial"/>
              </a:rPr>
              <a:t> </a:t>
            </a:r>
            <a:r>
              <a:rPr sz="1350" kern="0" dirty="0">
                <a:solidFill>
                  <a:srgbClr val="404040"/>
                </a:solidFill>
                <a:latin typeface="Arial"/>
                <a:cs typeface="Arial"/>
              </a:rPr>
              <a:t>or</a:t>
            </a:r>
            <a:r>
              <a:rPr sz="1350" kern="0" spc="195" dirty="0">
                <a:solidFill>
                  <a:srgbClr val="404040"/>
                </a:solidFill>
                <a:latin typeface="Arial"/>
                <a:cs typeface="Arial"/>
              </a:rPr>
              <a:t> </a:t>
            </a:r>
            <a:r>
              <a:rPr sz="1350" kern="0" dirty="0">
                <a:solidFill>
                  <a:srgbClr val="404040"/>
                </a:solidFill>
                <a:latin typeface="Arial"/>
                <a:cs typeface="Arial"/>
              </a:rPr>
              <a:t>tax</a:t>
            </a:r>
            <a:r>
              <a:rPr sz="1350" kern="0" spc="188" dirty="0">
                <a:solidFill>
                  <a:srgbClr val="404040"/>
                </a:solidFill>
                <a:latin typeface="Arial"/>
                <a:cs typeface="Arial"/>
              </a:rPr>
              <a:t> </a:t>
            </a:r>
            <a:r>
              <a:rPr sz="1350" kern="0" dirty="0">
                <a:solidFill>
                  <a:srgbClr val="404040"/>
                </a:solidFill>
                <a:latin typeface="Arial"/>
                <a:cs typeface="Arial"/>
              </a:rPr>
              <a:t>advice.</a:t>
            </a:r>
            <a:r>
              <a:rPr sz="1350" kern="0" spc="735" dirty="0">
                <a:solidFill>
                  <a:srgbClr val="404040"/>
                </a:solidFill>
                <a:latin typeface="Arial"/>
                <a:cs typeface="Arial"/>
              </a:rPr>
              <a:t> </a:t>
            </a:r>
            <a:r>
              <a:rPr sz="1350" kern="0" spc="-45" dirty="0">
                <a:solidFill>
                  <a:srgbClr val="404040"/>
                </a:solidFill>
                <a:latin typeface="Arial"/>
                <a:cs typeface="Arial"/>
              </a:rPr>
              <a:t>PCIA</a:t>
            </a:r>
            <a:r>
              <a:rPr sz="1350" kern="0" spc="233" dirty="0">
                <a:solidFill>
                  <a:srgbClr val="404040"/>
                </a:solidFill>
                <a:latin typeface="Arial"/>
                <a:cs typeface="Arial"/>
              </a:rPr>
              <a:t> </a:t>
            </a:r>
            <a:r>
              <a:rPr sz="1350" kern="0" dirty="0">
                <a:solidFill>
                  <a:srgbClr val="404040"/>
                </a:solidFill>
                <a:latin typeface="Arial"/>
                <a:cs typeface="Arial"/>
              </a:rPr>
              <a:t>and</a:t>
            </a:r>
            <a:r>
              <a:rPr sz="1350" kern="0" spc="195" dirty="0">
                <a:solidFill>
                  <a:srgbClr val="404040"/>
                </a:solidFill>
                <a:latin typeface="Arial"/>
                <a:cs typeface="Arial"/>
              </a:rPr>
              <a:t> </a:t>
            </a:r>
            <a:r>
              <a:rPr sz="1350" kern="0" dirty="0">
                <a:solidFill>
                  <a:srgbClr val="404040"/>
                </a:solidFill>
                <a:latin typeface="Arial"/>
                <a:cs typeface="Arial"/>
              </a:rPr>
              <a:t>its</a:t>
            </a:r>
            <a:r>
              <a:rPr sz="1350" kern="0" spc="188" dirty="0">
                <a:solidFill>
                  <a:srgbClr val="404040"/>
                </a:solidFill>
                <a:latin typeface="Arial"/>
                <a:cs typeface="Arial"/>
              </a:rPr>
              <a:t> </a:t>
            </a:r>
            <a:r>
              <a:rPr sz="1350" kern="0" dirty="0">
                <a:solidFill>
                  <a:srgbClr val="404040"/>
                </a:solidFill>
                <a:latin typeface="Arial"/>
                <a:cs typeface="Arial"/>
              </a:rPr>
              <a:t>associates</a:t>
            </a:r>
            <a:r>
              <a:rPr sz="1350" kern="0" spc="135" dirty="0">
                <a:solidFill>
                  <a:srgbClr val="404040"/>
                </a:solidFill>
                <a:latin typeface="Arial"/>
                <a:cs typeface="Arial"/>
              </a:rPr>
              <a:t> </a:t>
            </a:r>
            <a:r>
              <a:rPr sz="1350" kern="0" dirty="0">
                <a:solidFill>
                  <a:srgbClr val="404040"/>
                </a:solidFill>
                <a:latin typeface="Arial"/>
                <a:cs typeface="Arial"/>
              </a:rPr>
              <a:t>do</a:t>
            </a:r>
            <a:r>
              <a:rPr sz="1350" kern="0" spc="180" dirty="0">
                <a:solidFill>
                  <a:srgbClr val="404040"/>
                </a:solidFill>
                <a:latin typeface="Arial"/>
                <a:cs typeface="Arial"/>
              </a:rPr>
              <a:t> </a:t>
            </a:r>
            <a:r>
              <a:rPr sz="1350" kern="0" spc="75" dirty="0">
                <a:solidFill>
                  <a:srgbClr val="404040"/>
                </a:solidFill>
                <a:latin typeface="Arial"/>
                <a:cs typeface="Arial"/>
              </a:rPr>
              <a:t>not</a:t>
            </a:r>
            <a:r>
              <a:rPr sz="1350" kern="0" spc="195" dirty="0">
                <a:solidFill>
                  <a:srgbClr val="404040"/>
                </a:solidFill>
                <a:latin typeface="Arial"/>
                <a:cs typeface="Arial"/>
              </a:rPr>
              <a:t> </a:t>
            </a:r>
            <a:r>
              <a:rPr sz="1350" kern="0" dirty="0">
                <a:solidFill>
                  <a:srgbClr val="404040"/>
                </a:solidFill>
                <a:latin typeface="Arial"/>
                <a:cs typeface="Arial"/>
              </a:rPr>
              <a:t>provide</a:t>
            </a:r>
            <a:r>
              <a:rPr sz="1350" kern="0" spc="165" dirty="0">
                <a:solidFill>
                  <a:srgbClr val="404040"/>
                </a:solidFill>
                <a:latin typeface="Arial"/>
                <a:cs typeface="Arial"/>
              </a:rPr>
              <a:t> </a:t>
            </a:r>
            <a:r>
              <a:rPr sz="1350" kern="0" dirty="0">
                <a:solidFill>
                  <a:srgbClr val="404040"/>
                </a:solidFill>
                <a:latin typeface="Arial"/>
                <a:cs typeface="Arial"/>
              </a:rPr>
              <a:t>legal</a:t>
            </a:r>
            <a:r>
              <a:rPr sz="1350" kern="0" spc="195" dirty="0">
                <a:solidFill>
                  <a:srgbClr val="404040"/>
                </a:solidFill>
                <a:latin typeface="Arial"/>
                <a:cs typeface="Arial"/>
              </a:rPr>
              <a:t> </a:t>
            </a:r>
            <a:r>
              <a:rPr sz="1350" kern="0" dirty="0">
                <a:solidFill>
                  <a:srgbClr val="404040"/>
                </a:solidFill>
                <a:latin typeface="Arial"/>
                <a:cs typeface="Arial"/>
              </a:rPr>
              <a:t>or</a:t>
            </a:r>
            <a:r>
              <a:rPr sz="1350" kern="0" spc="180" dirty="0">
                <a:solidFill>
                  <a:srgbClr val="404040"/>
                </a:solidFill>
                <a:latin typeface="Arial"/>
                <a:cs typeface="Arial"/>
              </a:rPr>
              <a:t> </a:t>
            </a:r>
            <a:r>
              <a:rPr sz="1350" kern="0" dirty="0">
                <a:solidFill>
                  <a:srgbClr val="404040"/>
                </a:solidFill>
                <a:latin typeface="Arial"/>
                <a:cs typeface="Arial"/>
              </a:rPr>
              <a:t>tax</a:t>
            </a:r>
            <a:r>
              <a:rPr sz="1350" kern="0" spc="210" dirty="0">
                <a:solidFill>
                  <a:srgbClr val="404040"/>
                </a:solidFill>
                <a:latin typeface="Arial"/>
                <a:cs typeface="Arial"/>
              </a:rPr>
              <a:t> </a:t>
            </a:r>
            <a:r>
              <a:rPr sz="1350" kern="0" dirty="0">
                <a:solidFill>
                  <a:srgbClr val="404040"/>
                </a:solidFill>
                <a:latin typeface="Arial"/>
                <a:cs typeface="Arial"/>
              </a:rPr>
              <a:t>advice.</a:t>
            </a:r>
            <a:r>
              <a:rPr sz="1350" kern="0" spc="735" dirty="0">
                <a:solidFill>
                  <a:srgbClr val="404040"/>
                </a:solidFill>
                <a:latin typeface="Arial"/>
                <a:cs typeface="Arial"/>
              </a:rPr>
              <a:t> </a:t>
            </a:r>
            <a:r>
              <a:rPr sz="1350" kern="0" dirty="0">
                <a:solidFill>
                  <a:srgbClr val="404040"/>
                </a:solidFill>
                <a:latin typeface="Arial"/>
                <a:cs typeface="Arial"/>
              </a:rPr>
              <a:t>Individuals</a:t>
            </a:r>
            <a:r>
              <a:rPr sz="1350" kern="0" spc="188" dirty="0">
                <a:solidFill>
                  <a:srgbClr val="404040"/>
                </a:solidFill>
                <a:latin typeface="Arial"/>
                <a:cs typeface="Arial"/>
              </a:rPr>
              <a:t> </a:t>
            </a:r>
            <a:r>
              <a:rPr sz="1350" kern="0" dirty="0">
                <a:solidFill>
                  <a:srgbClr val="404040"/>
                </a:solidFill>
                <a:latin typeface="Arial"/>
                <a:cs typeface="Arial"/>
              </a:rPr>
              <a:t>should</a:t>
            </a:r>
            <a:r>
              <a:rPr sz="1350" kern="0" spc="195" dirty="0">
                <a:solidFill>
                  <a:srgbClr val="404040"/>
                </a:solidFill>
                <a:latin typeface="Arial"/>
                <a:cs typeface="Arial"/>
              </a:rPr>
              <a:t> </a:t>
            </a:r>
            <a:r>
              <a:rPr sz="1350" kern="0" dirty="0">
                <a:solidFill>
                  <a:srgbClr val="404040"/>
                </a:solidFill>
                <a:latin typeface="Arial"/>
                <a:cs typeface="Arial"/>
              </a:rPr>
              <a:t>consult</a:t>
            </a:r>
            <a:r>
              <a:rPr sz="1350" kern="0" spc="195" dirty="0">
                <a:solidFill>
                  <a:srgbClr val="404040"/>
                </a:solidFill>
                <a:latin typeface="Arial"/>
                <a:cs typeface="Arial"/>
              </a:rPr>
              <a:t> </a:t>
            </a:r>
            <a:r>
              <a:rPr sz="1350" kern="0" dirty="0">
                <a:solidFill>
                  <a:srgbClr val="404040"/>
                </a:solidFill>
                <a:latin typeface="Arial"/>
                <a:cs typeface="Arial"/>
              </a:rPr>
              <a:t>with</a:t>
            </a:r>
            <a:r>
              <a:rPr sz="1350" kern="0" spc="188" dirty="0">
                <a:solidFill>
                  <a:srgbClr val="404040"/>
                </a:solidFill>
                <a:latin typeface="Arial"/>
                <a:cs typeface="Arial"/>
              </a:rPr>
              <a:t> </a:t>
            </a:r>
            <a:r>
              <a:rPr sz="1350" kern="0" dirty="0">
                <a:solidFill>
                  <a:srgbClr val="404040"/>
                </a:solidFill>
                <a:latin typeface="Arial"/>
                <a:cs typeface="Arial"/>
              </a:rPr>
              <a:t>an</a:t>
            </a:r>
            <a:r>
              <a:rPr sz="1350" kern="0" spc="180" dirty="0">
                <a:solidFill>
                  <a:srgbClr val="404040"/>
                </a:solidFill>
                <a:latin typeface="Arial"/>
                <a:cs typeface="Arial"/>
              </a:rPr>
              <a:t> </a:t>
            </a:r>
            <a:r>
              <a:rPr sz="1350" kern="0" dirty="0">
                <a:solidFill>
                  <a:srgbClr val="404040"/>
                </a:solidFill>
                <a:latin typeface="Arial"/>
                <a:cs typeface="Arial"/>
              </a:rPr>
              <a:t>attorney</a:t>
            </a:r>
            <a:r>
              <a:rPr sz="1350" kern="0" spc="195" dirty="0">
                <a:solidFill>
                  <a:srgbClr val="404040"/>
                </a:solidFill>
                <a:latin typeface="Arial"/>
                <a:cs typeface="Arial"/>
              </a:rPr>
              <a:t> </a:t>
            </a:r>
            <a:r>
              <a:rPr sz="1350" kern="0" spc="-38" dirty="0">
                <a:solidFill>
                  <a:srgbClr val="404040"/>
                </a:solidFill>
                <a:latin typeface="Arial"/>
                <a:cs typeface="Arial"/>
              </a:rPr>
              <a:t>or </a:t>
            </a:r>
            <a:r>
              <a:rPr sz="1350" kern="0" spc="30" dirty="0">
                <a:solidFill>
                  <a:srgbClr val="404040"/>
                </a:solidFill>
                <a:latin typeface="Arial"/>
                <a:cs typeface="Arial"/>
              </a:rPr>
              <a:t>professional</a:t>
            </a:r>
            <a:r>
              <a:rPr sz="1350" kern="0" spc="53" dirty="0">
                <a:solidFill>
                  <a:srgbClr val="404040"/>
                </a:solidFill>
                <a:latin typeface="Arial"/>
                <a:cs typeface="Arial"/>
              </a:rPr>
              <a:t> </a:t>
            </a:r>
            <a:r>
              <a:rPr sz="1350" kern="0" spc="15" dirty="0">
                <a:solidFill>
                  <a:srgbClr val="404040"/>
                </a:solidFill>
                <a:latin typeface="Arial"/>
                <a:cs typeface="Arial"/>
              </a:rPr>
              <a:t>specializing</a:t>
            </a:r>
            <a:r>
              <a:rPr sz="1350" kern="0" spc="60" dirty="0">
                <a:solidFill>
                  <a:srgbClr val="404040"/>
                </a:solidFill>
                <a:latin typeface="Arial"/>
                <a:cs typeface="Arial"/>
              </a:rPr>
              <a:t> </a:t>
            </a:r>
            <a:r>
              <a:rPr sz="1350" kern="0" spc="30" dirty="0">
                <a:solidFill>
                  <a:srgbClr val="404040"/>
                </a:solidFill>
                <a:latin typeface="Arial"/>
                <a:cs typeface="Arial"/>
              </a:rPr>
              <a:t>in</a:t>
            </a:r>
            <a:r>
              <a:rPr sz="1350" kern="0" spc="90" dirty="0">
                <a:solidFill>
                  <a:srgbClr val="404040"/>
                </a:solidFill>
                <a:latin typeface="Arial"/>
                <a:cs typeface="Arial"/>
              </a:rPr>
              <a:t> </a:t>
            </a:r>
            <a:r>
              <a:rPr sz="1350" kern="0" spc="30" dirty="0">
                <a:solidFill>
                  <a:srgbClr val="404040"/>
                </a:solidFill>
                <a:latin typeface="Arial"/>
                <a:cs typeface="Arial"/>
              </a:rPr>
              <a:t>the</a:t>
            </a:r>
            <a:r>
              <a:rPr sz="1350" kern="0" spc="113" dirty="0">
                <a:solidFill>
                  <a:srgbClr val="404040"/>
                </a:solidFill>
                <a:latin typeface="Arial"/>
                <a:cs typeface="Arial"/>
              </a:rPr>
              <a:t> </a:t>
            </a:r>
            <a:r>
              <a:rPr sz="1350" kern="0" spc="30" dirty="0">
                <a:solidFill>
                  <a:srgbClr val="404040"/>
                </a:solidFill>
                <a:latin typeface="Arial"/>
                <a:cs typeface="Arial"/>
              </a:rPr>
              <a:t>fields</a:t>
            </a:r>
            <a:r>
              <a:rPr sz="1350" kern="0" spc="75" dirty="0">
                <a:solidFill>
                  <a:srgbClr val="404040"/>
                </a:solidFill>
                <a:latin typeface="Arial"/>
                <a:cs typeface="Arial"/>
              </a:rPr>
              <a:t> </a:t>
            </a:r>
            <a:r>
              <a:rPr sz="1350" kern="0" spc="30" dirty="0">
                <a:solidFill>
                  <a:srgbClr val="404040"/>
                </a:solidFill>
                <a:latin typeface="Arial"/>
                <a:cs typeface="Arial"/>
              </a:rPr>
              <a:t>of</a:t>
            </a:r>
            <a:r>
              <a:rPr sz="1350" kern="0" spc="113" dirty="0">
                <a:solidFill>
                  <a:srgbClr val="404040"/>
                </a:solidFill>
                <a:latin typeface="Arial"/>
                <a:cs typeface="Arial"/>
              </a:rPr>
              <a:t> </a:t>
            </a:r>
            <a:r>
              <a:rPr sz="1350" kern="0" spc="15" dirty="0">
                <a:solidFill>
                  <a:srgbClr val="404040"/>
                </a:solidFill>
                <a:latin typeface="Arial"/>
                <a:cs typeface="Arial"/>
              </a:rPr>
              <a:t>legal,</a:t>
            </a:r>
            <a:r>
              <a:rPr sz="1350" kern="0" spc="75" dirty="0">
                <a:solidFill>
                  <a:srgbClr val="404040"/>
                </a:solidFill>
                <a:latin typeface="Arial"/>
                <a:cs typeface="Arial"/>
              </a:rPr>
              <a:t> </a:t>
            </a:r>
            <a:r>
              <a:rPr sz="1350" kern="0" spc="30" dirty="0">
                <a:solidFill>
                  <a:srgbClr val="404040"/>
                </a:solidFill>
                <a:latin typeface="Arial"/>
                <a:cs typeface="Arial"/>
              </a:rPr>
              <a:t>tax,</a:t>
            </a:r>
            <a:r>
              <a:rPr sz="1350" kern="0" spc="98" dirty="0">
                <a:solidFill>
                  <a:srgbClr val="404040"/>
                </a:solidFill>
                <a:latin typeface="Arial"/>
                <a:cs typeface="Arial"/>
              </a:rPr>
              <a:t> </a:t>
            </a:r>
            <a:r>
              <a:rPr sz="1350" kern="0" spc="30" dirty="0">
                <a:solidFill>
                  <a:srgbClr val="404040"/>
                </a:solidFill>
                <a:latin typeface="Arial"/>
                <a:cs typeface="Arial"/>
              </a:rPr>
              <a:t>or</a:t>
            </a:r>
            <a:r>
              <a:rPr sz="1350" kern="0" spc="98" dirty="0">
                <a:solidFill>
                  <a:srgbClr val="404040"/>
                </a:solidFill>
                <a:latin typeface="Arial"/>
                <a:cs typeface="Arial"/>
              </a:rPr>
              <a:t> </a:t>
            </a:r>
            <a:r>
              <a:rPr sz="1350" kern="0" spc="30" dirty="0">
                <a:solidFill>
                  <a:srgbClr val="404040"/>
                </a:solidFill>
                <a:latin typeface="Arial"/>
                <a:cs typeface="Arial"/>
              </a:rPr>
              <a:t>accounting</a:t>
            </a:r>
            <a:r>
              <a:rPr sz="1350" kern="0" spc="75" dirty="0">
                <a:solidFill>
                  <a:srgbClr val="404040"/>
                </a:solidFill>
                <a:latin typeface="Arial"/>
                <a:cs typeface="Arial"/>
              </a:rPr>
              <a:t> </a:t>
            </a:r>
            <a:r>
              <a:rPr sz="1350" kern="0" spc="15" dirty="0">
                <a:solidFill>
                  <a:srgbClr val="404040"/>
                </a:solidFill>
                <a:latin typeface="Arial"/>
                <a:cs typeface="Arial"/>
              </a:rPr>
              <a:t>regarding</a:t>
            </a:r>
            <a:r>
              <a:rPr sz="1350" kern="0" spc="75" dirty="0">
                <a:solidFill>
                  <a:srgbClr val="404040"/>
                </a:solidFill>
                <a:latin typeface="Arial"/>
                <a:cs typeface="Arial"/>
              </a:rPr>
              <a:t> </a:t>
            </a:r>
            <a:r>
              <a:rPr sz="1350" kern="0" spc="30" dirty="0">
                <a:solidFill>
                  <a:srgbClr val="404040"/>
                </a:solidFill>
                <a:latin typeface="Arial"/>
                <a:cs typeface="Arial"/>
              </a:rPr>
              <a:t>the</a:t>
            </a:r>
            <a:r>
              <a:rPr sz="1350" kern="0" spc="120" dirty="0">
                <a:solidFill>
                  <a:srgbClr val="404040"/>
                </a:solidFill>
                <a:latin typeface="Arial"/>
                <a:cs typeface="Arial"/>
              </a:rPr>
              <a:t> </a:t>
            </a:r>
            <a:r>
              <a:rPr sz="1350" kern="0" spc="30" dirty="0">
                <a:solidFill>
                  <a:srgbClr val="404040"/>
                </a:solidFill>
                <a:latin typeface="Arial"/>
                <a:cs typeface="Arial"/>
              </a:rPr>
              <a:t>applicability</a:t>
            </a:r>
            <a:r>
              <a:rPr sz="1350" kern="0" spc="83" dirty="0">
                <a:solidFill>
                  <a:srgbClr val="404040"/>
                </a:solidFill>
                <a:latin typeface="Arial"/>
                <a:cs typeface="Arial"/>
              </a:rPr>
              <a:t> </a:t>
            </a:r>
            <a:r>
              <a:rPr sz="1350" kern="0" spc="30" dirty="0">
                <a:solidFill>
                  <a:srgbClr val="404040"/>
                </a:solidFill>
                <a:latin typeface="Arial"/>
                <a:cs typeface="Arial"/>
              </a:rPr>
              <a:t>of</a:t>
            </a:r>
            <a:r>
              <a:rPr sz="1350" kern="0" spc="60" dirty="0">
                <a:solidFill>
                  <a:srgbClr val="404040"/>
                </a:solidFill>
                <a:latin typeface="Arial"/>
                <a:cs typeface="Arial"/>
              </a:rPr>
              <a:t> </a:t>
            </a:r>
            <a:r>
              <a:rPr sz="1350" kern="0" spc="30" dirty="0">
                <a:solidFill>
                  <a:srgbClr val="404040"/>
                </a:solidFill>
                <a:latin typeface="Arial"/>
                <a:cs typeface="Arial"/>
              </a:rPr>
              <a:t>this</a:t>
            </a:r>
            <a:r>
              <a:rPr sz="1350" kern="0" spc="90" dirty="0">
                <a:solidFill>
                  <a:srgbClr val="404040"/>
                </a:solidFill>
                <a:latin typeface="Arial"/>
                <a:cs typeface="Arial"/>
              </a:rPr>
              <a:t> </a:t>
            </a:r>
            <a:r>
              <a:rPr sz="1350" kern="0" spc="30" dirty="0">
                <a:solidFill>
                  <a:srgbClr val="404040"/>
                </a:solidFill>
                <a:latin typeface="Arial"/>
                <a:cs typeface="Arial"/>
              </a:rPr>
              <a:t>information</a:t>
            </a:r>
            <a:r>
              <a:rPr sz="1350" kern="0" spc="75" dirty="0">
                <a:solidFill>
                  <a:srgbClr val="404040"/>
                </a:solidFill>
                <a:latin typeface="Arial"/>
                <a:cs typeface="Arial"/>
              </a:rPr>
              <a:t> </a:t>
            </a:r>
            <a:r>
              <a:rPr sz="1350" kern="0" spc="30" dirty="0">
                <a:solidFill>
                  <a:srgbClr val="404040"/>
                </a:solidFill>
                <a:latin typeface="Arial"/>
                <a:cs typeface="Arial"/>
              </a:rPr>
              <a:t>for</a:t>
            </a:r>
            <a:r>
              <a:rPr sz="1350" kern="0" spc="105" dirty="0">
                <a:solidFill>
                  <a:srgbClr val="404040"/>
                </a:solidFill>
                <a:latin typeface="Arial"/>
                <a:cs typeface="Arial"/>
              </a:rPr>
              <a:t> </a:t>
            </a:r>
            <a:r>
              <a:rPr sz="1350" kern="0" spc="30" dirty="0">
                <a:solidFill>
                  <a:srgbClr val="404040"/>
                </a:solidFill>
                <a:latin typeface="Arial"/>
                <a:cs typeface="Arial"/>
              </a:rPr>
              <a:t>their</a:t>
            </a:r>
            <a:r>
              <a:rPr sz="1350" kern="0" spc="98" dirty="0">
                <a:solidFill>
                  <a:srgbClr val="404040"/>
                </a:solidFill>
                <a:latin typeface="Arial"/>
                <a:cs typeface="Arial"/>
              </a:rPr>
              <a:t> </a:t>
            </a:r>
            <a:r>
              <a:rPr sz="1350" kern="0" spc="-15" dirty="0">
                <a:solidFill>
                  <a:srgbClr val="404040"/>
                </a:solidFill>
                <a:latin typeface="Arial"/>
                <a:cs typeface="Arial"/>
              </a:rPr>
              <a:t>situations.</a:t>
            </a:r>
            <a:endParaRPr sz="1350" kern="0">
              <a:solidFill>
                <a:sysClr val="windowText" lastClr="000000"/>
              </a:solidFill>
              <a:latin typeface="Arial"/>
              <a:cs typeface="Arial"/>
            </a:endParaRPr>
          </a:p>
          <a:p>
            <a:pPr defTabSz="1371600">
              <a:spcBef>
                <a:spcPts val="68"/>
              </a:spcBef>
            </a:pPr>
            <a:endParaRPr sz="1350" kern="0">
              <a:solidFill>
                <a:sysClr val="windowText" lastClr="000000"/>
              </a:solidFill>
              <a:latin typeface="Arial"/>
              <a:cs typeface="Arial"/>
            </a:endParaRPr>
          </a:p>
          <a:p>
            <a:pPr indent="-1905" algn="ctr" defTabSz="1371600"/>
            <a:r>
              <a:rPr sz="1350" kern="0" dirty="0">
                <a:solidFill>
                  <a:srgbClr val="404040"/>
                </a:solidFill>
                <a:latin typeface="Arial"/>
                <a:cs typeface="Arial"/>
              </a:rPr>
              <a:t>Advisory</a:t>
            </a:r>
            <a:r>
              <a:rPr sz="1350" kern="0" spc="210" dirty="0">
                <a:solidFill>
                  <a:srgbClr val="404040"/>
                </a:solidFill>
                <a:latin typeface="Arial"/>
                <a:cs typeface="Arial"/>
              </a:rPr>
              <a:t> </a:t>
            </a:r>
            <a:r>
              <a:rPr sz="1350" kern="0" dirty="0">
                <a:solidFill>
                  <a:srgbClr val="404040"/>
                </a:solidFill>
                <a:latin typeface="Arial"/>
                <a:cs typeface="Arial"/>
              </a:rPr>
              <a:t>products</a:t>
            </a:r>
            <a:r>
              <a:rPr sz="1350" kern="0" spc="225" dirty="0">
                <a:solidFill>
                  <a:srgbClr val="404040"/>
                </a:solidFill>
                <a:latin typeface="Arial"/>
                <a:cs typeface="Arial"/>
              </a:rPr>
              <a:t> </a:t>
            </a:r>
            <a:r>
              <a:rPr sz="1350" kern="0" dirty="0">
                <a:solidFill>
                  <a:srgbClr val="404040"/>
                </a:solidFill>
                <a:latin typeface="Arial"/>
                <a:cs typeface="Arial"/>
              </a:rPr>
              <a:t>and</a:t>
            </a:r>
            <a:r>
              <a:rPr sz="1350" kern="0" spc="240" dirty="0">
                <a:solidFill>
                  <a:srgbClr val="404040"/>
                </a:solidFill>
                <a:latin typeface="Arial"/>
                <a:cs typeface="Arial"/>
              </a:rPr>
              <a:t> </a:t>
            </a:r>
            <a:r>
              <a:rPr sz="1350" kern="0" dirty="0">
                <a:solidFill>
                  <a:srgbClr val="404040"/>
                </a:solidFill>
                <a:latin typeface="Arial"/>
                <a:cs typeface="Arial"/>
              </a:rPr>
              <a:t>services</a:t>
            </a:r>
            <a:r>
              <a:rPr sz="1350" kern="0" spc="203" dirty="0">
                <a:solidFill>
                  <a:srgbClr val="404040"/>
                </a:solidFill>
                <a:latin typeface="Arial"/>
                <a:cs typeface="Arial"/>
              </a:rPr>
              <a:t> </a:t>
            </a:r>
            <a:r>
              <a:rPr sz="1350" kern="0" dirty="0">
                <a:solidFill>
                  <a:srgbClr val="404040"/>
                </a:solidFill>
                <a:latin typeface="Arial"/>
                <a:cs typeface="Arial"/>
              </a:rPr>
              <a:t>offered</a:t>
            </a:r>
            <a:r>
              <a:rPr sz="1350" kern="0" spc="240" dirty="0">
                <a:solidFill>
                  <a:srgbClr val="404040"/>
                </a:solidFill>
                <a:latin typeface="Arial"/>
                <a:cs typeface="Arial"/>
              </a:rPr>
              <a:t> </a:t>
            </a:r>
            <a:r>
              <a:rPr sz="1350" kern="0" dirty="0">
                <a:solidFill>
                  <a:srgbClr val="404040"/>
                </a:solidFill>
                <a:latin typeface="Arial"/>
                <a:cs typeface="Arial"/>
              </a:rPr>
              <a:t>by</a:t>
            </a:r>
            <a:r>
              <a:rPr sz="1350" kern="0" spc="240" dirty="0">
                <a:solidFill>
                  <a:srgbClr val="404040"/>
                </a:solidFill>
                <a:latin typeface="Arial"/>
                <a:cs typeface="Arial"/>
              </a:rPr>
              <a:t> </a:t>
            </a:r>
            <a:r>
              <a:rPr sz="1350" kern="0" dirty="0">
                <a:solidFill>
                  <a:srgbClr val="404040"/>
                </a:solidFill>
                <a:latin typeface="Arial"/>
                <a:cs typeface="Arial"/>
              </a:rPr>
              <a:t>Investment</a:t>
            </a:r>
            <a:r>
              <a:rPr sz="1350" kern="0" spc="210" dirty="0">
                <a:solidFill>
                  <a:srgbClr val="404040"/>
                </a:solidFill>
                <a:latin typeface="Arial"/>
                <a:cs typeface="Arial"/>
              </a:rPr>
              <a:t> </a:t>
            </a:r>
            <a:r>
              <a:rPr sz="1350" kern="0" dirty="0">
                <a:solidFill>
                  <a:srgbClr val="404040"/>
                </a:solidFill>
                <a:latin typeface="Arial"/>
                <a:cs typeface="Arial"/>
              </a:rPr>
              <a:t>Adviser</a:t>
            </a:r>
            <a:r>
              <a:rPr sz="1350" kern="0" spc="188" dirty="0">
                <a:solidFill>
                  <a:srgbClr val="404040"/>
                </a:solidFill>
                <a:latin typeface="Arial"/>
                <a:cs typeface="Arial"/>
              </a:rPr>
              <a:t> </a:t>
            </a:r>
            <a:r>
              <a:rPr sz="1350" kern="0" dirty="0">
                <a:solidFill>
                  <a:srgbClr val="404040"/>
                </a:solidFill>
                <a:latin typeface="Arial"/>
                <a:cs typeface="Arial"/>
              </a:rPr>
              <a:t>Representatives</a:t>
            </a:r>
            <a:r>
              <a:rPr sz="1350" kern="0" spc="203" dirty="0">
                <a:solidFill>
                  <a:srgbClr val="404040"/>
                </a:solidFill>
                <a:latin typeface="Arial"/>
                <a:cs typeface="Arial"/>
              </a:rPr>
              <a:t> </a:t>
            </a:r>
            <a:r>
              <a:rPr sz="1350" kern="0" dirty="0">
                <a:solidFill>
                  <a:srgbClr val="404040"/>
                </a:solidFill>
                <a:latin typeface="Arial"/>
                <a:cs typeface="Arial"/>
              </a:rPr>
              <a:t>through</a:t>
            </a:r>
            <a:r>
              <a:rPr sz="1350" kern="0" spc="203" dirty="0">
                <a:solidFill>
                  <a:srgbClr val="404040"/>
                </a:solidFill>
                <a:latin typeface="Arial"/>
                <a:cs typeface="Arial"/>
              </a:rPr>
              <a:t> </a:t>
            </a:r>
            <a:r>
              <a:rPr sz="1350" kern="0" dirty="0">
                <a:solidFill>
                  <a:srgbClr val="404040"/>
                </a:solidFill>
                <a:latin typeface="Arial"/>
                <a:cs typeface="Arial"/>
              </a:rPr>
              <a:t>Prime</a:t>
            </a:r>
            <a:r>
              <a:rPr sz="1350" kern="0" spc="225" dirty="0">
                <a:solidFill>
                  <a:srgbClr val="404040"/>
                </a:solidFill>
                <a:latin typeface="Arial"/>
                <a:cs typeface="Arial"/>
              </a:rPr>
              <a:t> </a:t>
            </a:r>
            <a:r>
              <a:rPr sz="1350" kern="0" dirty="0">
                <a:solidFill>
                  <a:srgbClr val="404040"/>
                </a:solidFill>
                <a:latin typeface="Arial"/>
                <a:cs typeface="Arial"/>
              </a:rPr>
              <a:t>Capital</a:t>
            </a:r>
            <a:r>
              <a:rPr sz="1350" kern="0" spc="240" dirty="0">
                <a:solidFill>
                  <a:srgbClr val="404040"/>
                </a:solidFill>
                <a:latin typeface="Arial"/>
                <a:cs typeface="Arial"/>
              </a:rPr>
              <a:t> </a:t>
            </a:r>
            <a:r>
              <a:rPr sz="1350" kern="0" dirty="0">
                <a:solidFill>
                  <a:srgbClr val="404040"/>
                </a:solidFill>
                <a:latin typeface="Arial"/>
                <a:cs typeface="Arial"/>
              </a:rPr>
              <a:t>Investment</a:t>
            </a:r>
            <a:r>
              <a:rPr sz="1350" kern="0" spc="217" dirty="0">
                <a:solidFill>
                  <a:srgbClr val="404040"/>
                </a:solidFill>
                <a:latin typeface="Arial"/>
                <a:cs typeface="Arial"/>
              </a:rPr>
              <a:t> </a:t>
            </a:r>
            <a:r>
              <a:rPr sz="1350" kern="0" dirty="0">
                <a:solidFill>
                  <a:srgbClr val="404040"/>
                </a:solidFill>
                <a:latin typeface="Arial"/>
                <a:cs typeface="Arial"/>
              </a:rPr>
              <a:t>Advisors,</a:t>
            </a:r>
            <a:r>
              <a:rPr sz="1350" kern="0" spc="180" dirty="0">
                <a:solidFill>
                  <a:srgbClr val="404040"/>
                </a:solidFill>
                <a:latin typeface="Arial"/>
                <a:cs typeface="Arial"/>
              </a:rPr>
              <a:t> </a:t>
            </a:r>
            <a:r>
              <a:rPr sz="1350" kern="0" dirty="0">
                <a:solidFill>
                  <a:srgbClr val="404040"/>
                </a:solidFill>
                <a:latin typeface="Arial"/>
                <a:cs typeface="Arial"/>
              </a:rPr>
              <a:t>LLC</a:t>
            </a:r>
            <a:r>
              <a:rPr sz="1350" kern="0" spc="248" dirty="0">
                <a:solidFill>
                  <a:srgbClr val="404040"/>
                </a:solidFill>
                <a:latin typeface="Arial"/>
                <a:cs typeface="Arial"/>
              </a:rPr>
              <a:t> </a:t>
            </a:r>
            <a:r>
              <a:rPr sz="1350" kern="0" spc="-38" dirty="0">
                <a:solidFill>
                  <a:srgbClr val="404040"/>
                </a:solidFill>
                <a:latin typeface="Arial"/>
                <a:cs typeface="Arial"/>
              </a:rPr>
              <a:t>(“PCIA”),</a:t>
            </a:r>
            <a:r>
              <a:rPr sz="1350" kern="0" spc="263" dirty="0">
                <a:solidFill>
                  <a:srgbClr val="404040"/>
                </a:solidFill>
                <a:latin typeface="Arial"/>
                <a:cs typeface="Arial"/>
              </a:rPr>
              <a:t> </a:t>
            </a:r>
            <a:r>
              <a:rPr sz="1350" kern="0" dirty="0">
                <a:solidFill>
                  <a:srgbClr val="404040"/>
                </a:solidFill>
                <a:latin typeface="Arial"/>
                <a:cs typeface="Arial"/>
              </a:rPr>
              <a:t>a</a:t>
            </a:r>
            <a:r>
              <a:rPr sz="1350" kern="0" spc="225" dirty="0">
                <a:solidFill>
                  <a:srgbClr val="404040"/>
                </a:solidFill>
                <a:latin typeface="Arial"/>
                <a:cs typeface="Arial"/>
              </a:rPr>
              <a:t> </a:t>
            </a:r>
            <a:r>
              <a:rPr sz="1350" kern="0" dirty="0">
                <a:solidFill>
                  <a:srgbClr val="404040"/>
                </a:solidFill>
                <a:latin typeface="Arial"/>
                <a:cs typeface="Arial"/>
              </a:rPr>
              <a:t>federally</a:t>
            </a:r>
            <a:r>
              <a:rPr sz="1350" kern="0" spc="203" dirty="0">
                <a:solidFill>
                  <a:srgbClr val="404040"/>
                </a:solidFill>
                <a:latin typeface="Arial"/>
                <a:cs typeface="Arial"/>
              </a:rPr>
              <a:t> </a:t>
            </a:r>
            <a:r>
              <a:rPr sz="1350" kern="0" spc="-15" dirty="0">
                <a:solidFill>
                  <a:srgbClr val="404040"/>
                </a:solidFill>
                <a:latin typeface="Arial"/>
                <a:cs typeface="Arial"/>
              </a:rPr>
              <a:t>registered</a:t>
            </a:r>
            <a:r>
              <a:rPr sz="1350" kern="0" spc="750" dirty="0">
                <a:solidFill>
                  <a:srgbClr val="404040"/>
                </a:solidFill>
                <a:latin typeface="Arial"/>
                <a:cs typeface="Arial"/>
              </a:rPr>
              <a:t>  </a:t>
            </a:r>
            <a:r>
              <a:rPr sz="1350" kern="0" dirty="0">
                <a:solidFill>
                  <a:srgbClr val="404040"/>
                </a:solidFill>
                <a:latin typeface="Arial"/>
                <a:cs typeface="Arial"/>
              </a:rPr>
              <a:t>investment</a:t>
            </a:r>
            <a:r>
              <a:rPr sz="1350" kern="0" spc="53" dirty="0">
                <a:solidFill>
                  <a:srgbClr val="404040"/>
                </a:solidFill>
                <a:latin typeface="Arial"/>
                <a:cs typeface="Arial"/>
              </a:rPr>
              <a:t> </a:t>
            </a:r>
            <a:r>
              <a:rPr sz="1350" kern="0" dirty="0">
                <a:solidFill>
                  <a:srgbClr val="404040"/>
                </a:solidFill>
                <a:latin typeface="Arial"/>
                <a:cs typeface="Arial"/>
              </a:rPr>
              <a:t>adviser.</a:t>
            </a:r>
            <a:r>
              <a:rPr sz="1350" kern="0" spc="53" dirty="0">
                <a:solidFill>
                  <a:srgbClr val="404040"/>
                </a:solidFill>
                <a:latin typeface="Arial"/>
                <a:cs typeface="Arial"/>
              </a:rPr>
              <a:t> </a:t>
            </a:r>
            <a:r>
              <a:rPr sz="1350" kern="0" spc="-53" dirty="0">
                <a:solidFill>
                  <a:srgbClr val="404040"/>
                </a:solidFill>
                <a:latin typeface="Arial"/>
                <a:cs typeface="Arial"/>
              </a:rPr>
              <a:t>PCIA:</a:t>
            </a:r>
            <a:r>
              <a:rPr sz="1350" kern="0" spc="105" dirty="0">
                <a:solidFill>
                  <a:srgbClr val="404040"/>
                </a:solidFill>
                <a:latin typeface="Arial"/>
                <a:cs typeface="Arial"/>
              </a:rPr>
              <a:t> </a:t>
            </a:r>
            <a:r>
              <a:rPr sz="1350" kern="0" spc="-15" dirty="0">
                <a:solidFill>
                  <a:srgbClr val="404040"/>
                </a:solidFill>
                <a:latin typeface="Arial"/>
                <a:cs typeface="Arial"/>
              </a:rPr>
              <a:t>6201</a:t>
            </a:r>
            <a:r>
              <a:rPr sz="1350" kern="0" spc="127" dirty="0">
                <a:solidFill>
                  <a:srgbClr val="404040"/>
                </a:solidFill>
                <a:latin typeface="Arial"/>
                <a:cs typeface="Arial"/>
              </a:rPr>
              <a:t> </a:t>
            </a:r>
            <a:r>
              <a:rPr sz="1350" kern="0" dirty="0">
                <a:solidFill>
                  <a:srgbClr val="404040"/>
                </a:solidFill>
                <a:latin typeface="Arial"/>
                <a:cs typeface="Arial"/>
              </a:rPr>
              <a:t>College</a:t>
            </a:r>
            <a:r>
              <a:rPr sz="1350" kern="0" spc="68" dirty="0">
                <a:solidFill>
                  <a:srgbClr val="404040"/>
                </a:solidFill>
                <a:latin typeface="Arial"/>
                <a:cs typeface="Arial"/>
              </a:rPr>
              <a:t> </a:t>
            </a:r>
            <a:r>
              <a:rPr sz="1350" kern="0" dirty="0">
                <a:solidFill>
                  <a:srgbClr val="404040"/>
                </a:solidFill>
                <a:latin typeface="Arial"/>
                <a:cs typeface="Arial"/>
              </a:rPr>
              <a:t>Blvd.,</a:t>
            </a:r>
            <a:r>
              <a:rPr sz="1350" kern="0" spc="90" dirty="0">
                <a:solidFill>
                  <a:srgbClr val="404040"/>
                </a:solidFill>
                <a:latin typeface="Arial"/>
                <a:cs typeface="Arial"/>
              </a:rPr>
              <a:t> </a:t>
            </a:r>
            <a:r>
              <a:rPr sz="1350" kern="0" dirty="0">
                <a:solidFill>
                  <a:srgbClr val="404040"/>
                </a:solidFill>
                <a:latin typeface="Arial"/>
                <a:cs typeface="Arial"/>
              </a:rPr>
              <a:t>Suite#150,</a:t>
            </a:r>
            <a:r>
              <a:rPr sz="1350" kern="0" spc="135" dirty="0">
                <a:solidFill>
                  <a:srgbClr val="404040"/>
                </a:solidFill>
                <a:latin typeface="Arial"/>
                <a:cs typeface="Arial"/>
              </a:rPr>
              <a:t> </a:t>
            </a:r>
            <a:r>
              <a:rPr sz="1350" kern="0" dirty="0">
                <a:solidFill>
                  <a:srgbClr val="404040"/>
                </a:solidFill>
                <a:latin typeface="Arial"/>
                <a:cs typeface="Arial"/>
              </a:rPr>
              <a:t>Overland</a:t>
            </a:r>
            <a:r>
              <a:rPr sz="1350" kern="0" spc="68" dirty="0">
                <a:solidFill>
                  <a:srgbClr val="404040"/>
                </a:solidFill>
                <a:latin typeface="Arial"/>
                <a:cs typeface="Arial"/>
              </a:rPr>
              <a:t> </a:t>
            </a:r>
            <a:r>
              <a:rPr sz="1350" kern="0" dirty="0">
                <a:solidFill>
                  <a:srgbClr val="404040"/>
                </a:solidFill>
                <a:latin typeface="Arial"/>
                <a:cs typeface="Arial"/>
              </a:rPr>
              <a:t>Park,</a:t>
            </a:r>
            <a:r>
              <a:rPr sz="1350" kern="0" spc="90" dirty="0">
                <a:solidFill>
                  <a:srgbClr val="404040"/>
                </a:solidFill>
                <a:latin typeface="Arial"/>
                <a:cs typeface="Arial"/>
              </a:rPr>
              <a:t> </a:t>
            </a:r>
            <a:r>
              <a:rPr sz="1350" kern="0" spc="-15" dirty="0">
                <a:solidFill>
                  <a:srgbClr val="404040"/>
                </a:solidFill>
                <a:latin typeface="Arial"/>
                <a:cs typeface="Arial"/>
              </a:rPr>
              <a:t>KS</a:t>
            </a:r>
            <a:r>
              <a:rPr sz="1350" kern="0" spc="98" dirty="0">
                <a:solidFill>
                  <a:srgbClr val="404040"/>
                </a:solidFill>
                <a:latin typeface="Arial"/>
                <a:cs typeface="Arial"/>
              </a:rPr>
              <a:t> </a:t>
            </a:r>
            <a:r>
              <a:rPr sz="1350" kern="0" spc="-83" dirty="0">
                <a:solidFill>
                  <a:srgbClr val="404040"/>
                </a:solidFill>
                <a:latin typeface="Arial"/>
                <a:cs typeface="Arial"/>
              </a:rPr>
              <a:t>66211.</a:t>
            </a:r>
            <a:r>
              <a:rPr sz="1350" kern="0" spc="127" dirty="0">
                <a:solidFill>
                  <a:srgbClr val="404040"/>
                </a:solidFill>
                <a:latin typeface="Arial"/>
                <a:cs typeface="Arial"/>
              </a:rPr>
              <a:t> </a:t>
            </a:r>
            <a:r>
              <a:rPr sz="1350" kern="0" spc="-45" dirty="0">
                <a:solidFill>
                  <a:srgbClr val="404040"/>
                </a:solidFill>
                <a:latin typeface="Arial"/>
                <a:cs typeface="Arial"/>
              </a:rPr>
              <a:t>PCIA</a:t>
            </a:r>
            <a:r>
              <a:rPr sz="1350" kern="0" spc="127" dirty="0">
                <a:solidFill>
                  <a:srgbClr val="404040"/>
                </a:solidFill>
                <a:latin typeface="Arial"/>
                <a:cs typeface="Arial"/>
              </a:rPr>
              <a:t> </a:t>
            </a:r>
            <a:r>
              <a:rPr sz="1350" kern="0" dirty="0">
                <a:solidFill>
                  <a:srgbClr val="404040"/>
                </a:solidFill>
                <a:latin typeface="Arial"/>
                <a:cs typeface="Arial"/>
              </a:rPr>
              <a:t>doing</a:t>
            </a:r>
            <a:r>
              <a:rPr sz="1350" kern="0" spc="68" dirty="0">
                <a:solidFill>
                  <a:srgbClr val="404040"/>
                </a:solidFill>
                <a:latin typeface="Arial"/>
                <a:cs typeface="Arial"/>
              </a:rPr>
              <a:t> </a:t>
            </a:r>
            <a:r>
              <a:rPr sz="1350" kern="0" dirty="0">
                <a:solidFill>
                  <a:srgbClr val="404040"/>
                </a:solidFill>
                <a:latin typeface="Arial"/>
                <a:cs typeface="Arial"/>
              </a:rPr>
              <a:t>business</a:t>
            </a:r>
            <a:r>
              <a:rPr sz="1350" kern="0" spc="83" dirty="0">
                <a:solidFill>
                  <a:srgbClr val="404040"/>
                </a:solidFill>
                <a:latin typeface="Arial"/>
                <a:cs typeface="Arial"/>
              </a:rPr>
              <a:t> </a:t>
            </a:r>
            <a:r>
              <a:rPr sz="1350" kern="0" dirty="0">
                <a:solidFill>
                  <a:srgbClr val="404040"/>
                </a:solidFill>
                <a:latin typeface="Arial"/>
                <a:cs typeface="Arial"/>
              </a:rPr>
              <a:t>as</a:t>
            </a:r>
            <a:r>
              <a:rPr sz="1350" kern="0" spc="83" dirty="0">
                <a:solidFill>
                  <a:srgbClr val="404040"/>
                </a:solidFill>
                <a:latin typeface="Arial"/>
                <a:cs typeface="Arial"/>
              </a:rPr>
              <a:t> </a:t>
            </a:r>
            <a:r>
              <a:rPr sz="1350" kern="0" dirty="0">
                <a:solidFill>
                  <a:srgbClr val="404040"/>
                </a:solidFill>
                <a:latin typeface="Arial"/>
                <a:cs typeface="Arial"/>
              </a:rPr>
              <a:t>Prime</a:t>
            </a:r>
            <a:r>
              <a:rPr sz="1350" kern="0" spc="83" dirty="0">
                <a:solidFill>
                  <a:srgbClr val="404040"/>
                </a:solidFill>
                <a:latin typeface="Arial"/>
                <a:cs typeface="Arial"/>
              </a:rPr>
              <a:t> </a:t>
            </a:r>
            <a:r>
              <a:rPr sz="1350" kern="0" dirty="0">
                <a:solidFill>
                  <a:srgbClr val="404040"/>
                </a:solidFill>
                <a:latin typeface="Arial"/>
                <a:cs typeface="Arial"/>
              </a:rPr>
              <a:t>Capital</a:t>
            </a:r>
            <a:r>
              <a:rPr sz="1350" kern="0" spc="68" dirty="0">
                <a:solidFill>
                  <a:srgbClr val="404040"/>
                </a:solidFill>
                <a:latin typeface="Arial"/>
                <a:cs typeface="Arial"/>
              </a:rPr>
              <a:t> </a:t>
            </a:r>
            <a:r>
              <a:rPr sz="1350" kern="0" dirty="0">
                <a:solidFill>
                  <a:srgbClr val="404040"/>
                </a:solidFill>
                <a:latin typeface="Arial"/>
                <a:cs typeface="Arial"/>
              </a:rPr>
              <a:t>Financial</a:t>
            </a:r>
            <a:r>
              <a:rPr sz="1350" kern="0" spc="68" dirty="0">
                <a:solidFill>
                  <a:srgbClr val="404040"/>
                </a:solidFill>
                <a:latin typeface="Arial"/>
                <a:cs typeface="Arial"/>
              </a:rPr>
              <a:t> </a:t>
            </a:r>
            <a:r>
              <a:rPr sz="1350" kern="0" dirty="0">
                <a:solidFill>
                  <a:srgbClr val="404040"/>
                </a:solidFill>
                <a:latin typeface="Arial"/>
                <a:cs typeface="Arial"/>
              </a:rPr>
              <a:t>|</a:t>
            </a:r>
            <a:r>
              <a:rPr sz="1350" kern="0" spc="98" dirty="0">
                <a:solidFill>
                  <a:srgbClr val="404040"/>
                </a:solidFill>
                <a:latin typeface="Arial"/>
                <a:cs typeface="Arial"/>
              </a:rPr>
              <a:t> </a:t>
            </a:r>
            <a:r>
              <a:rPr sz="1350" kern="0" dirty="0">
                <a:solidFill>
                  <a:srgbClr val="404040"/>
                </a:solidFill>
                <a:latin typeface="Arial"/>
                <a:cs typeface="Arial"/>
              </a:rPr>
              <a:t>Wealth</a:t>
            </a:r>
            <a:r>
              <a:rPr sz="1350" kern="0" spc="83" dirty="0">
                <a:solidFill>
                  <a:srgbClr val="404040"/>
                </a:solidFill>
                <a:latin typeface="Arial"/>
                <a:cs typeface="Arial"/>
              </a:rPr>
              <a:t> </a:t>
            </a:r>
            <a:r>
              <a:rPr sz="1350" kern="0" dirty="0">
                <a:solidFill>
                  <a:srgbClr val="404040"/>
                </a:solidFill>
                <a:latin typeface="Arial"/>
                <a:cs typeface="Arial"/>
              </a:rPr>
              <a:t>|</a:t>
            </a:r>
            <a:r>
              <a:rPr sz="1350" kern="0" spc="105" dirty="0">
                <a:solidFill>
                  <a:srgbClr val="404040"/>
                </a:solidFill>
                <a:latin typeface="Arial"/>
                <a:cs typeface="Arial"/>
              </a:rPr>
              <a:t> </a:t>
            </a:r>
            <a:r>
              <a:rPr sz="1350" kern="0" dirty="0">
                <a:solidFill>
                  <a:srgbClr val="404040"/>
                </a:solidFill>
                <a:latin typeface="Arial"/>
                <a:cs typeface="Arial"/>
              </a:rPr>
              <a:t>Retirement</a:t>
            </a:r>
            <a:r>
              <a:rPr sz="1350" kern="0" spc="60" dirty="0">
                <a:solidFill>
                  <a:srgbClr val="404040"/>
                </a:solidFill>
                <a:latin typeface="Arial"/>
                <a:cs typeface="Arial"/>
              </a:rPr>
              <a:t> </a:t>
            </a:r>
            <a:r>
              <a:rPr sz="1350" kern="0" dirty="0">
                <a:solidFill>
                  <a:srgbClr val="404040"/>
                </a:solidFill>
                <a:latin typeface="Arial"/>
                <a:cs typeface="Arial"/>
              </a:rPr>
              <a:t>|</a:t>
            </a:r>
            <a:r>
              <a:rPr sz="1350" kern="0" spc="105" dirty="0">
                <a:solidFill>
                  <a:srgbClr val="404040"/>
                </a:solidFill>
                <a:latin typeface="Arial"/>
                <a:cs typeface="Arial"/>
              </a:rPr>
              <a:t> </a:t>
            </a:r>
            <a:r>
              <a:rPr sz="1350" kern="0" dirty="0">
                <a:solidFill>
                  <a:srgbClr val="404040"/>
                </a:solidFill>
                <a:latin typeface="Arial"/>
                <a:cs typeface="Arial"/>
              </a:rPr>
              <a:t>Wellness.</a:t>
            </a:r>
            <a:r>
              <a:rPr sz="1350" kern="0" spc="53" dirty="0">
                <a:solidFill>
                  <a:srgbClr val="404040"/>
                </a:solidFill>
                <a:latin typeface="Arial"/>
                <a:cs typeface="Arial"/>
              </a:rPr>
              <a:t> </a:t>
            </a:r>
            <a:r>
              <a:rPr sz="1350" kern="0" spc="-15" dirty="0">
                <a:solidFill>
                  <a:srgbClr val="404040"/>
                </a:solidFill>
                <a:latin typeface="Arial"/>
                <a:cs typeface="Arial"/>
              </a:rPr>
              <a:t>Certain </a:t>
            </a:r>
            <a:r>
              <a:rPr sz="1350" kern="0" dirty="0">
                <a:solidFill>
                  <a:srgbClr val="404040"/>
                </a:solidFill>
                <a:latin typeface="Arial"/>
                <a:cs typeface="Arial"/>
              </a:rPr>
              <a:t>services</a:t>
            </a:r>
            <a:r>
              <a:rPr sz="1350" kern="0" spc="150" dirty="0">
                <a:solidFill>
                  <a:srgbClr val="404040"/>
                </a:solidFill>
                <a:latin typeface="Arial"/>
                <a:cs typeface="Arial"/>
              </a:rPr>
              <a:t> </a:t>
            </a:r>
            <a:r>
              <a:rPr sz="1350" kern="0" dirty="0">
                <a:solidFill>
                  <a:srgbClr val="404040"/>
                </a:solidFill>
                <a:latin typeface="Arial"/>
                <a:cs typeface="Arial"/>
              </a:rPr>
              <a:t>may</a:t>
            </a:r>
            <a:r>
              <a:rPr sz="1350" kern="0" spc="210" dirty="0">
                <a:solidFill>
                  <a:srgbClr val="404040"/>
                </a:solidFill>
                <a:latin typeface="Arial"/>
                <a:cs typeface="Arial"/>
              </a:rPr>
              <a:t> </a:t>
            </a:r>
            <a:r>
              <a:rPr sz="1350" kern="0" dirty="0">
                <a:solidFill>
                  <a:srgbClr val="404040"/>
                </a:solidFill>
                <a:latin typeface="Arial"/>
                <a:cs typeface="Arial"/>
              </a:rPr>
              <a:t>be</a:t>
            </a:r>
            <a:r>
              <a:rPr sz="1350" kern="0" spc="240" dirty="0">
                <a:solidFill>
                  <a:srgbClr val="404040"/>
                </a:solidFill>
                <a:latin typeface="Arial"/>
                <a:cs typeface="Arial"/>
              </a:rPr>
              <a:t> </a:t>
            </a:r>
            <a:r>
              <a:rPr sz="1350" kern="0" dirty="0">
                <a:solidFill>
                  <a:srgbClr val="404040"/>
                </a:solidFill>
                <a:latin typeface="Arial"/>
                <a:cs typeface="Arial"/>
              </a:rPr>
              <a:t>provided</a:t>
            </a:r>
            <a:r>
              <a:rPr sz="1350" kern="0" spc="180" dirty="0">
                <a:solidFill>
                  <a:srgbClr val="404040"/>
                </a:solidFill>
                <a:latin typeface="Arial"/>
                <a:cs typeface="Arial"/>
              </a:rPr>
              <a:t> </a:t>
            </a:r>
            <a:r>
              <a:rPr sz="1350" kern="0" dirty="0">
                <a:solidFill>
                  <a:srgbClr val="404040"/>
                </a:solidFill>
                <a:latin typeface="Arial"/>
                <a:cs typeface="Arial"/>
              </a:rPr>
              <a:t>by</a:t>
            </a:r>
            <a:r>
              <a:rPr sz="1350" kern="0" spc="217" dirty="0">
                <a:solidFill>
                  <a:srgbClr val="404040"/>
                </a:solidFill>
                <a:latin typeface="Arial"/>
                <a:cs typeface="Arial"/>
              </a:rPr>
              <a:t> </a:t>
            </a:r>
            <a:r>
              <a:rPr sz="1350" kern="0" dirty="0">
                <a:solidFill>
                  <a:srgbClr val="404040"/>
                </a:solidFill>
                <a:latin typeface="Arial"/>
                <a:cs typeface="Arial"/>
              </a:rPr>
              <a:t>affiliates</a:t>
            </a:r>
            <a:r>
              <a:rPr sz="1350" kern="0" spc="180" dirty="0">
                <a:solidFill>
                  <a:srgbClr val="404040"/>
                </a:solidFill>
                <a:latin typeface="Arial"/>
                <a:cs typeface="Arial"/>
              </a:rPr>
              <a:t> </a:t>
            </a:r>
            <a:r>
              <a:rPr sz="1350" kern="0" dirty="0">
                <a:solidFill>
                  <a:srgbClr val="404040"/>
                </a:solidFill>
                <a:latin typeface="Arial"/>
                <a:cs typeface="Arial"/>
              </a:rPr>
              <a:t>of</a:t>
            </a:r>
            <a:r>
              <a:rPr sz="1350" kern="0" spc="225" dirty="0">
                <a:solidFill>
                  <a:srgbClr val="404040"/>
                </a:solidFill>
                <a:latin typeface="Arial"/>
                <a:cs typeface="Arial"/>
              </a:rPr>
              <a:t> </a:t>
            </a:r>
            <a:r>
              <a:rPr sz="1350" kern="0" dirty="0">
                <a:solidFill>
                  <a:srgbClr val="404040"/>
                </a:solidFill>
                <a:latin typeface="Arial"/>
                <a:cs typeface="Arial"/>
              </a:rPr>
              <a:t>Prime</a:t>
            </a:r>
            <a:r>
              <a:rPr sz="1350" kern="0" spc="203" dirty="0">
                <a:solidFill>
                  <a:srgbClr val="404040"/>
                </a:solidFill>
                <a:latin typeface="Arial"/>
                <a:cs typeface="Arial"/>
              </a:rPr>
              <a:t> </a:t>
            </a:r>
            <a:r>
              <a:rPr sz="1350" kern="0" dirty="0">
                <a:solidFill>
                  <a:srgbClr val="404040"/>
                </a:solidFill>
                <a:latin typeface="Arial"/>
                <a:cs typeface="Arial"/>
              </a:rPr>
              <a:t>Capital</a:t>
            </a:r>
            <a:r>
              <a:rPr sz="1350" kern="0" spc="180" dirty="0">
                <a:solidFill>
                  <a:srgbClr val="404040"/>
                </a:solidFill>
                <a:latin typeface="Arial"/>
                <a:cs typeface="Arial"/>
              </a:rPr>
              <a:t> </a:t>
            </a:r>
            <a:r>
              <a:rPr sz="1350" kern="0" spc="-15" dirty="0">
                <a:solidFill>
                  <a:srgbClr val="404040"/>
                </a:solidFill>
                <a:latin typeface="Arial"/>
                <a:cs typeface="Arial"/>
              </a:rPr>
              <a:t>Financial.</a:t>
            </a:r>
            <a:endParaRPr sz="1350" kern="0">
              <a:solidFill>
                <a:sysClr val="windowText" lastClr="000000"/>
              </a:solidFill>
              <a:latin typeface="Arial"/>
              <a:cs typeface="Arial"/>
            </a:endParaRPr>
          </a:p>
        </p:txBody>
      </p:sp>
      <p:grpSp>
        <p:nvGrpSpPr>
          <p:cNvPr id="3" name="object 3"/>
          <p:cNvGrpSpPr/>
          <p:nvPr/>
        </p:nvGrpSpPr>
        <p:grpSpPr>
          <a:xfrm>
            <a:off x="5334001" y="774705"/>
            <a:ext cx="7150418" cy="2400300"/>
            <a:chOff x="3556000" y="516470"/>
            <a:chExt cx="4766945" cy="1600200"/>
          </a:xfrm>
        </p:grpSpPr>
        <p:pic>
          <p:nvPicPr>
            <p:cNvPr id="4" name="object 4"/>
            <p:cNvPicPr/>
            <p:nvPr/>
          </p:nvPicPr>
          <p:blipFill>
            <a:blip r:embed="rId2" cstate="print"/>
            <a:stretch>
              <a:fillRect/>
            </a:stretch>
          </p:blipFill>
          <p:spPr>
            <a:xfrm>
              <a:off x="3984448" y="612332"/>
              <a:ext cx="4223091" cy="1338971"/>
            </a:xfrm>
            <a:prstGeom prst="rect">
              <a:avLst/>
            </a:prstGeom>
          </p:spPr>
        </p:pic>
        <p:sp>
          <p:nvSpPr>
            <p:cNvPr id="5" name="object 5"/>
            <p:cNvSpPr/>
            <p:nvPr/>
          </p:nvSpPr>
          <p:spPr>
            <a:xfrm>
              <a:off x="3556000" y="516470"/>
              <a:ext cx="4766945" cy="1600200"/>
            </a:xfrm>
            <a:custGeom>
              <a:avLst/>
              <a:gdLst/>
              <a:ahLst/>
              <a:cxnLst/>
              <a:rect l="l" t="t" r="r" b="b"/>
              <a:pathLst>
                <a:path w="4766945" h="1600200">
                  <a:moveTo>
                    <a:pt x="4766729" y="0"/>
                  </a:moveTo>
                  <a:lnTo>
                    <a:pt x="0" y="0"/>
                  </a:lnTo>
                  <a:lnTo>
                    <a:pt x="0" y="1600200"/>
                  </a:lnTo>
                  <a:lnTo>
                    <a:pt x="4766729" y="1600200"/>
                  </a:lnTo>
                  <a:lnTo>
                    <a:pt x="4766729" y="0"/>
                  </a:lnTo>
                  <a:close/>
                </a:path>
              </a:pathLst>
            </a:custGeom>
            <a:solidFill>
              <a:srgbClr val="FFFFFF"/>
            </a:solidFill>
          </p:spPr>
          <p:txBody>
            <a:bodyPr wrap="square" lIns="0" tIns="0" rIns="0" bIns="0" rtlCol="0"/>
            <a:lstStyle/>
            <a:p>
              <a:pPr defTabSz="1371600"/>
              <a:endParaRPr sz="2700" kern="0">
                <a:solidFill>
                  <a:sysClr val="windowText" lastClr="000000"/>
                </a:solidFill>
              </a:endParaRPr>
            </a:p>
          </p:txBody>
        </p:sp>
      </p:grpSp>
      <p:pic>
        <p:nvPicPr>
          <p:cNvPr id="6" name="object 6"/>
          <p:cNvPicPr/>
          <p:nvPr/>
        </p:nvPicPr>
        <p:blipFill>
          <a:blip r:embed="rId3" cstate="print"/>
          <a:stretch>
            <a:fillRect/>
          </a:stretch>
        </p:blipFill>
        <p:spPr>
          <a:xfrm>
            <a:off x="1023975" y="9385973"/>
            <a:ext cx="1894662" cy="600713"/>
          </a:xfrm>
          <a:prstGeom prst="rect">
            <a:avLst/>
          </a:prstGeom>
        </p:spPr>
      </p:pic>
      <p:sp>
        <p:nvSpPr>
          <p:cNvPr id="7" name="object 7"/>
          <p:cNvSpPr/>
          <p:nvPr/>
        </p:nvSpPr>
        <p:spPr>
          <a:xfrm>
            <a:off x="1654969" y="2924461"/>
            <a:ext cx="15380018" cy="4712018"/>
          </a:xfrm>
          <a:custGeom>
            <a:avLst/>
            <a:gdLst/>
            <a:ahLst/>
            <a:cxnLst/>
            <a:rect l="l" t="t" r="r" b="b"/>
            <a:pathLst>
              <a:path w="10253345" h="3141345">
                <a:moveTo>
                  <a:pt x="10253129" y="0"/>
                </a:moveTo>
                <a:lnTo>
                  <a:pt x="0" y="0"/>
                </a:lnTo>
                <a:lnTo>
                  <a:pt x="0" y="3141129"/>
                </a:lnTo>
                <a:lnTo>
                  <a:pt x="10253129" y="3141129"/>
                </a:lnTo>
                <a:lnTo>
                  <a:pt x="10253129" y="0"/>
                </a:lnTo>
                <a:close/>
              </a:path>
            </a:pathLst>
          </a:custGeom>
          <a:solidFill>
            <a:srgbClr val="FFFFFF"/>
          </a:solidFill>
        </p:spPr>
        <p:txBody>
          <a:bodyPr wrap="square" lIns="0" tIns="0" rIns="0" bIns="0" rtlCol="0"/>
          <a:lstStyle/>
          <a:p>
            <a:pPr defTabSz="1371600"/>
            <a:endParaRPr sz="2700" kern="0">
              <a:solidFill>
                <a:sysClr val="windowText" lastClr="000000"/>
              </a:solidFill>
            </a:endParaRPr>
          </a:p>
        </p:txBody>
      </p:sp>
      <p:sp>
        <p:nvSpPr>
          <p:cNvPr id="8" name="object 8"/>
          <p:cNvSpPr txBox="1"/>
          <p:nvPr/>
        </p:nvSpPr>
        <p:spPr>
          <a:xfrm>
            <a:off x="1956112" y="3532895"/>
            <a:ext cx="4716911" cy="1497526"/>
          </a:xfrm>
          <a:prstGeom prst="rect">
            <a:avLst/>
          </a:prstGeom>
        </p:spPr>
        <p:txBody>
          <a:bodyPr vert="horz" wrap="square" lIns="0" tIns="20003" rIns="0" bIns="0" rtlCol="0">
            <a:spAutoFit/>
          </a:bodyPr>
          <a:lstStyle/>
          <a:p>
            <a:pPr marL="19050" marR="7620" indent="13335" defTabSz="1371600">
              <a:spcBef>
                <a:spcPts val="158"/>
              </a:spcBef>
            </a:pPr>
            <a:r>
              <a:rPr sz="4800" b="1" kern="0" dirty="0">
                <a:solidFill>
                  <a:srgbClr val="06275F"/>
                </a:solidFill>
                <a:latin typeface="Work Sans" pitchFamily="2" charset="77"/>
                <a:cs typeface="Arial"/>
              </a:rPr>
              <a:t>Risk</a:t>
            </a:r>
            <a:r>
              <a:rPr sz="4800" b="1" kern="0" spc="98" dirty="0">
                <a:solidFill>
                  <a:srgbClr val="06275F"/>
                </a:solidFill>
                <a:latin typeface="Work Sans" pitchFamily="2" charset="77"/>
                <a:cs typeface="Arial"/>
              </a:rPr>
              <a:t> </a:t>
            </a:r>
            <a:r>
              <a:rPr sz="4800" b="1" kern="0" spc="75" dirty="0">
                <a:solidFill>
                  <a:srgbClr val="06275F"/>
                </a:solidFill>
                <a:latin typeface="Work Sans" pitchFamily="2" charset="77"/>
                <a:cs typeface="Arial"/>
              </a:rPr>
              <a:t>Tolerance </a:t>
            </a:r>
            <a:r>
              <a:rPr sz="4800" b="1" kern="0" spc="-15" dirty="0">
                <a:solidFill>
                  <a:srgbClr val="06275F"/>
                </a:solidFill>
                <a:latin typeface="Work Sans" pitchFamily="2" charset="77"/>
                <a:cs typeface="Arial"/>
              </a:rPr>
              <a:t>Questionnaire</a:t>
            </a:r>
            <a:endParaRPr sz="4800" kern="0" dirty="0">
              <a:solidFill>
                <a:sysClr val="windowText" lastClr="000000"/>
              </a:solidFill>
              <a:latin typeface="Work Sans" pitchFamily="2" charset="77"/>
              <a:cs typeface="Arial"/>
            </a:endParaRPr>
          </a:p>
        </p:txBody>
      </p:sp>
      <p:sp>
        <p:nvSpPr>
          <p:cNvPr id="9" name="object 9"/>
          <p:cNvSpPr/>
          <p:nvPr/>
        </p:nvSpPr>
        <p:spPr>
          <a:xfrm>
            <a:off x="14896032" y="5013902"/>
            <a:ext cx="396240" cy="396240"/>
          </a:xfrm>
          <a:custGeom>
            <a:avLst/>
            <a:gdLst/>
            <a:ahLst/>
            <a:cxnLst/>
            <a:rect l="l" t="t" r="r" b="b"/>
            <a:pathLst>
              <a:path w="264159" h="264160">
                <a:moveTo>
                  <a:pt x="0" y="0"/>
                </a:moveTo>
                <a:lnTo>
                  <a:pt x="264109" y="0"/>
                </a:lnTo>
                <a:lnTo>
                  <a:pt x="264109" y="264109"/>
                </a:lnTo>
                <a:lnTo>
                  <a:pt x="0" y="264109"/>
                </a:lnTo>
                <a:lnTo>
                  <a:pt x="0" y="0"/>
                </a:lnTo>
                <a:close/>
              </a:path>
            </a:pathLst>
          </a:custGeom>
          <a:ln w="3175">
            <a:solidFill>
              <a:srgbClr val="4B4D4F"/>
            </a:solidFill>
          </a:ln>
        </p:spPr>
        <p:txBody>
          <a:bodyPr wrap="square" lIns="0" tIns="0" rIns="0" bIns="0" rtlCol="0"/>
          <a:lstStyle/>
          <a:p>
            <a:pPr defTabSz="1371600"/>
            <a:endParaRPr sz="2700" kern="0">
              <a:solidFill>
                <a:sysClr val="windowText" lastClr="000000"/>
              </a:solidFill>
            </a:endParaRPr>
          </a:p>
        </p:txBody>
      </p:sp>
      <p:sp>
        <p:nvSpPr>
          <p:cNvPr id="10" name="object 10"/>
          <p:cNvSpPr/>
          <p:nvPr/>
        </p:nvSpPr>
        <p:spPr>
          <a:xfrm>
            <a:off x="14896032" y="1733474"/>
            <a:ext cx="396240" cy="396240"/>
          </a:xfrm>
          <a:custGeom>
            <a:avLst/>
            <a:gdLst/>
            <a:ahLst/>
            <a:cxnLst/>
            <a:rect l="l" t="t" r="r" b="b"/>
            <a:pathLst>
              <a:path w="264159" h="264159">
                <a:moveTo>
                  <a:pt x="0" y="0"/>
                </a:moveTo>
                <a:lnTo>
                  <a:pt x="264109" y="0"/>
                </a:lnTo>
                <a:lnTo>
                  <a:pt x="264109" y="264109"/>
                </a:lnTo>
                <a:lnTo>
                  <a:pt x="0" y="264109"/>
                </a:lnTo>
                <a:lnTo>
                  <a:pt x="0" y="0"/>
                </a:lnTo>
                <a:close/>
              </a:path>
            </a:pathLst>
          </a:custGeom>
          <a:ln w="3175">
            <a:solidFill>
              <a:srgbClr val="4B4D4F"/>
            </a:solidFill>
          </a:ln>
        </p:spPr>
        <p:txBody>
          <a:bodyPr wrap="square" lIns="0" tIns="0" rIns="0" bIns="0" rtlCol="0"/>
          <a:lstStyle/>
          <a:p>
            <a:pPr defTabSz="1371600"/>
            <a:endParaRPr sz="2700" kern="0">
              <a:solidFill>
                <a:sysClr val="windowText" lastClr="000000"/>
              </a:solidFill>
            </a:endParaRPr>
          </a:p>
        </p:txBody>
      </p:sp>
      <p:sp>
        <p:nvSpPr>
          <p:cNvPr id="11" name="object 11"/>
          <p:cNvSpPr/>
          <p:nvPr/>
        </p:nvSpPr>
        <p:spPr>
          <a:xfrm>
            <a:off x="14896032" y="2413062"/>
            <a:ext cx="396240" cy="396240"/>
          </a:xfrm>
          <a:custGeom>
            <a:avLst/>
            <a:gdLst/>
            <a:ahLst/>
            <a:cxnLst/>
            <a:rect l="l" t="t" r="r" b="b"/>
            <a:pathLst>
              <a:path w="264159" h="264160">
                <a:moveTo>
                  <a:pt x="0" y="0"/>
                </a:moveTo>
                <a:lnTo>
                  <a:pt x="264109" y="0"/>
                </a:lnTo>
                <a:lnTo>
                  <a:pt x="264109" y="264109"/>
                </a:lnTo>
                <a:lnTo>
                  <a:pt x="0" y="264109"/>
                </a:lnTo>
                <a:lnTo>
                  <a:pt x="0" y="0"/>
                </a:lnTo>
                <a:close/>
              </a:path>
            </a:pathLst>
          </a:custGeom>
          <a:ln w="3175">
            <a:solidFill>
              <a:srgbClr val="4B4D4F"/>
            </a:solidFill>
          </a:ln>
        </p:spPr>
        <p:txBody>
          <a:bodyPr wrap="square" lIns="0" tIns="0" rIns="0" bIns="0" rtlCol="0"/>
          <a:lstStyle/>
          <a:p>
            <a:pPr defTabSz="1371600"/>
            <a:endParaRPr sz="2700" kern="0">
              <a:solidFill>
                <a:sysClr val="windowText" lastClr="000000"/>
              </a:solidFill>
            </a:endParaRPr>
          </a:p>
        </p:txBody>
      </p:sp>
      <p:sp>
        <p:nvSpPr>
          <p:cNvPr id="12" name="object 12"/>
          <p:cNvSpPr/>
          <p:nvPr/>
        </p:nvSpPr>
        <p:spPr>
          <a:xfrm>
            <a:off x="14896032" y="3418580"/>
            <a:ext cx="396240" cy="396240"/>
          </a:xfrm>
          <a:custGeom>
            <a:avLst/>
            <a:gdLst/>
            <a:ahLst/>
            <a:cxnLst/>
            <a:rect l="l" t="t" r="r" b="b"/>
            <a:pathLst>
              <a:path w="264159" h="264160">
                <a:moveTo>
                  <a:pt x="0" y="0"/>
                </a:moveTo>
                <a:lnTo>
                  <a:pt x="264109" y="0"/>
                </a:lnTo>
                <a:lnTo>
                  <a:pt x="264109" y="264109"/>
                </a:lnTo>
                <a:lnTo>
                  <a:pt x="0" y="264109"/>
                </a:lnTo>
                <a:lnTo>
                  <a:pt x="0" y="0"/>
                </a:lnTo>
                <a:close/>
              </a:path>
            </a:pathLst>
          </a:custGeom>
          <a:ln w="3175">
            <a:solidFill>
              <a:srgbClr val="4B4D4F"/>
            </a:solidFill>
          </a:ln>
        </p:spPr>
        <p:txBody>
          <a:bodyPr wrap="square" lIns="0" tIns="0" rIns="0" bIns="0" rtlCol="0"/>
          <a:lstStyle/>
          <a:p>
            <a:pPr defTabSz="1371600"/>
            <a:endParaRPr sz="2700" kern="0">
              <a:solidFill>
                <a:sysClr val="windowText" lastClr="000000"/>
              </a:solidFill>
            </a:endParaRPr>
          </a:p>
        </p:txBody>
      </p:sp>
      <p:sp>
        <p:nvSpPr>
          <p:cNvPr id="13" name="object 13"/>
          <p:cNvSpPr/>
          <p:nvPr/>
        </p:nvSpPr>
        <p:spPr>
          <a:xfrm>
            <a:off x="14896032" y="4214165"/>
            <a:ext cx="396240" cy="396240"/>
          </a:xfrm>
          <a:custGeom>
            <a:avLst/>
            <a:gdLst/>
            <a:ahLst/>
            <a:cxnLst/>
            <a:rect l="l" t="t" r="r" b="b"/>
            <a:pathLst>
              <a:path w="264159" h="264160">
                <a:moveTo>
                  <a:pt x="0" y="0"/>
                </a:moveTo>
                <a:lnTo>
                  <a:pt x="264109" y="0"/>
                </a:lnTo>
                <a:lnTo>
                  <a:pt x="264109" y="264109"/>
                </a:lnTo>
                <a:lnTo>
                  <a:pt x="0" y="264109"/>
                </a:lnTo>
                <a:lnTo>
                  <a:pt x="0" y="0"/>
                </a:lnTo>
                <a:close/>
              </a:path>
            </a:pathLst>
          </a:custGeom>
          <a:ln w="3175">
            <a:solidFill>
              <a:srgbClr val="4B4D4F"/>
            </a:solidFill>
          </a:ln>
        </p:spPr>
        <p:txBody>
          <a:bodyPr wrap="square" lIns="0" tIns="0" rIns="0" bIns="0" rtlCol="0"/>
          <a:lstStyle/>
          <a:p>
            <a:pPr defTabSz="1371600"/>
            <a:endParaRPr sz="2700" kern="0">
              <a:solidFill>
                <a:sysClr val="windowText" lastClr="000000"/>
              </a:solidFill>
            </a:endParaRPr>
          </a:p>
        </p:txBody>
      </p:sp>
      <p:sp>
        <p:nvSpPr>
          <p:cNvPr id="14" name="object 14"/>
          <p:cNvSpPr/>
          <p:nvPr/>
        </p:nvSpPr>
        <p:spPr>
          <a:xfrm>
            <a:off x="14896032" y="6149015"/>
            <a:ext cx="396240" cy="396240"/>
          </a:xfrm>
          <a:custGeom>
            <a:avLst/>
            <a:gdLst/>
            <a:ahLst/>
            <a:cxnLst/>
            <a:rect l="l" t="t" r="r" b="b"/>
            <a:pathLst>
              <a:path w="264159" h="264160">
                <a:moveTo>
                  <a:pt x="0" y="0"/>
                </a:moveTo>
                <a:lnTo>
                  <a:pt x="264109" y="0"/>
                </a:lnTo>
                <a:lnTo>
                  <a:pt x="264109" y="264109"/>
                </a:lnTo>
                <a:lnTo>
                  <a:pt x="0" y="264109"/>
                </a:lnTo>
                <a:lnTo>
                  <a:pt x="0" y="0"/>
                </a:lnTo>
                <a:close/>
              </a:path>
            </a:pathLst>
          </a:custGeom>
          <a:ln w="3175">
            <a:solidFill>
              <a:srgbClr val="4B4D4F"/>
            </a:solidFill>
          </a:ln>
        </p:spPr>
        <p:txBody>
          <a:bodyPr wrap="square" lIns="0" tIns="0" rIns="0" bIns="0" rtlCol="0"/>
          <a:lstStyle/>
          <a:p>
            <a:pPr defTabSz="1371600"/>
            <a:endParaRPr sz="2700" kern="0">
              <a:solidFill>
                <a:sysClr val="windowText" lastClr="000000"/>
              </a:solidFill>
            </a:endParaRPr>
          </a:p>
        </p:txBody>
      </p:sp>
      <p:sp>
        <p:nvSpPr>
          <p:cNvPr id="15" name="object 15"/>
          <p:cNvSpPr/>
          <p:nvPr/>
        </p:nvSpPr>
        <p:spPr>
          <a:xfrm>
            <a:off x="14896032" y="7155675"/>
            <a:ext cx="396240" cy="396240"/>
          </a:xfrm>
          <a:custGeom>
            <a:avLst/>
            <a:gdLst/>
            <a:ahLst/>
            <a:cxnLst/>
            <a:rect l="l" t="t" r="r" b="b"/>
            <a:pathLst>
              <a:path w="264159" h="264160">
                <a:moveTo>
                  <a:pt x="0" y="0"/>
                </a:moveTo>
                <a:lnTo>
                  <a:pt x="264109" y="0"/>
                </a:lnTo>
                <a:lnTo>
                  <a:pt x="264109" y="264109"/>
                </a:lnTo>
                <a:lnTo>
                  <a:pt x="0" y="264109"/>
                </a:lnTo>
                <a:lnTo>
                  <a:pt x="0" y="0"/>
                </a:lnTo>
                <a:close/>
              </a:path>
            </a:pathLst>
          </a:custGeom>
          <a:ln w="3175">
            <a:solidFill>
              <a:srgbClr val="4B4D4F"/>
            </a:solidFill>
          </a:ln>
        </p:spPr>
        <p:txBody>
          <a:bodyPr wrap="square" lIns="0" tIns="0" rIns="0" bIns="0" rtlCol="0"/>
          <a:lstStyle/>
          <a:p>
            <a:pPr defTabSz="1371600"/>
            <a:endParaRPr sz="2700" kern="0">
              <a:solidFill>
                <a:sysClr val="windowText" lastClr="000000"/>
              </a:solidFill>
            </a:endParaRPr>
          </a:p>
        </p:txBody>
      </p:sp>
      <p:sp>
        <p:nvSpPr>
          <p:cNvPr id="16" name="object 16"/>
          <p:cNvSpPr/>
          <p:nvPr/>
        </p:nvSpPr>
        <p:spPr>
          <a:xfrm>
            <a:off x="13532363" y="8012922"/>
            <a:ext cx="1103948" cy="352425"/>
          </a:xfrm>
          <a:custGeom>
            <a:avLst/>
            <a:gdLst/>
            <a:ahLst/>
            <a:cxnLst/>
            <a:rect l="l" t="t" r="r" b="b"/>
            <a:pathLst>
              <a:path w="735965" h="234950">
                <a:moveTo>
                  <a:pt x="553796" y="0"/>
                </a:moveTo>
                <a:lnTo>
                  <a:pt x="0" y="0"/>
                </a:lnTo>
                <a:lnTo>
                  <a:pt x="0" y="234924"/>
                </a:lnTo>
                <a:lnTo>
                  <a:pt x="553796" y="234924"/>
                </a:lnTo>
                <a:lnTo>
                  <a:pt x="735672" y="117462"/>
                </a:lnTo>
                <a:lnTo>
                  <a:pt x="553796" y="0"/>
                </a:lnTo>
                <a:close/>
              </a:path>
            </a:pathLst>
          </a:custGeom>
          <a:solidFill>
            <a:srgbClr val="06275F"/>
          </a:solidFill>
        </p:spPr>
        <p:txBody>
          <a:bodyPr wrap="square" lIns="0" tIns="0" rIns="0" bIns="0" rtlCol="0"/>
          <a:lstStyle/>
          <a:p>
            <a:pPr defTabSz="1371600"/>
            <a:endParaRPr sz="2700" kern="0">
              <a:solidFill>
                <a:sysClr val="windowText" lastClr="000000"/>
              </a:solidFill>
            </a:endParaRPr>
          </a:p>
        </p:txBody>
      </p:sp>
      <p:sp>
        <p:nvSpPr>
          <p:cNvPr id="17" name="object 17"/>
          <p:cNvSpPr/>
          <p:nvPr/>
        </p:nvSpPr>
        <p:spPr>
          <a:xfrm>
            <a:off x="14896032" y="7991036"/>
            <a:ext cx="396240" cy="396240"/>
          </a:xfrm>
          <a:custGeom>
            <a:avLst/>
            <a:gdLst/>
            <a:ahLst/>
            <a:cxnLst/>
            <a:rect l="l" t="t" r="r" b="b"/>
            <a:pathLst>
              <a:path w="264159" h="264160">
                <a:moveTo>
                  <a:pt x="0" y="0"/>
                </a:moveTo>
                <a:lnTo>
                  <a:pt x="264109" y="0"/>
                </a:lnTo>
                <a:lnTo>
                  <a:pt x="264109" y="264096"/>
                </a:lnTo>
                <a:lnTo>
                  <a:pt x="0" y="264096"/>
                </a:lnTo>
                <a:lnTo>
                  <a:pt x="0" y="0"/>
                </a:lnTo>
                <a:close/>
              </a:path>
            </a:pathLst>
          </a:custGeom>
          <a:ln w="3175">
            <a:solidFill>
              <a:srgbClr val="4B4D4F"/>
            </a:solidFill>
          </a:ln>
        </p:spPr>
        <p:txBody>
          <a:bodyPr wrap="square" lIns="0" tIns="0" rIns="0" bIns="0" rtlCol="0"/>
          <a:lstStyle/>
          <a:p>
            <a:pPr defTabSz="1371600"/>
            <a:endParaRPr sz="2700" kern="0">
              <a:solidFill>
                <a:sysClr val="windowText" lastClr="000000"/>
              </a:solidFill>
            </a:endParaRPr>
          </a:p>
        </p:txBody>
      </p:sp>
      <p:sp>
        <p:nvSpPr>
          <p:cNvPr id="18" name="object 18"/>
          <p:cNvSpPr txBox="1"/>
          <p:nvPr/>
        </p:nvSpPr>
        <p:spPr>
          <a:xfrm>
            <a:off x="13616903" y="8066888"/>
            <a:ext cx="569595" cy="203902"/>
          </a:xfrm>
          <a:prstGeom prst="rect">
            <a:avLst/>
          </a:prstGeom>
        </p:spPr>
        <p:txBody>
          <a:bodyPr vert="horz" wrap="square" lIns="0" tIns="19050" rIns="0" bIns="0" rtlCol="0">
            <a:spAutoFit/>
          </a:bodyPr>
          <a:lstStyle/>
          <a:p>
            <a:pPr marL="19050" defTabSz="1371600">
              <a:spcBef>
                <a:spcPts val="150"/>
              </a:spcBef>
            </a:pPr>
            <a:r>
              <a:rPr sz="1200" b="1" kern="0" spc="-15" dirty="0">
                <a:solidFill>
                  <a:srgbClr val="FFFFFF"/>
                </a:solidFill>
                <a:latin typeface="Tahoma"/>
                <a:cs typeface="Tahoma"/>
              </a:rPr>
              <a:t>TOTAL:</a:t>
            </a:r>
            <a:endParaRPr sz="1200" kern="0">
              <a:solidFill>
                <a:sysClr val="windowText" lastClr="000000"/>
              </a:solidFill>
              <a:latin typeface="Tahoma"/>
              <a:cs typeface="Tahoma"/>
            </a:endParaRPr>
          </a:p>
        </p:txBody>
      </p:sp>
      <p:sp>
        <p:nvSpPr>
          <p:cNvPr id="19" name="object 19"/>
          <p:cNvSpPr/>
          <p:nvPr/>
        </p:nvSpPr>
        <p:spPr>
          <a:xfrm>
            <a:off x="8285995" y="1661683"/>
            <a:ext cx="6359843" cy="540068"/>
          </a:xfrm>
          <a:custGeom>
            <a:avLst/>
            <a:gdLst/>
            <a:ahLst/>
            <a:cxnLst/>
            <a:rect l="l" t="t" r="r" b="b"/>
            <a:pathLst>
              <a:path w="4239895" h="360044">
                <a:moveTo>
                  <a:pt x="4060050" y="0"/>
                </a:moveTo>
                <a:lnTo>
                  <a:pt x="0" y="0"/>
                </a:lnTo>
                <a:lnTo>
                  <a:pt x="0" y="359816"/>
                </a:lnTo>
                <a:lnTo>
                  <a:pt x="4060050" y="359816"/>
                </a:lnTo>
                <a:lnTo>
                  <a:pt x="4239856" y="179908"/>
                </a:lnTo>
                <a:lnTo>
                  <a:pt x="4060050" y="0"/>
                </a:lnTo>
                <a:close/>
              </a:path>
            </a:pathLst>
          </a:custGeom>
          <a:solidFill>
            <a:srgbClr val="9D9FA1">
              <a:alpha val="14900"/>
            </a:srgbClr>
          </a:solidFill>
        </p:spPr>
        <p:txBody>
          <a:bodyPr wrap="square" lIns="0" tIns="0" rIns="0" bIns="0" rtlCol="0"/>
          <a:lstStyle/>
          <a:p>
            <a:pPr defTabSz="1371600"/>
            <a:endParaRPr sz="2700" kern="0">
              <a:solidFill>
                <a:sysClr val="windowText" lastClr="000000"/>
              </a:solidFill>
            </a:endParaRPr>
          </a:p>
        </p:txBody>
      </p:sp>
      <p:sp>
        <p:nvSpPr>
          <p:cNvPr id="20" name="object 20"/>
          <p:cNvSpPr/>
          <p:nvPr/>
        </p:nvSpPr>
        <p:spPr>
          <a:xfrm>
            <a:off x="8285989" y="2279141"/>
            <a:ext cx="6359843" cy="3265170"/>
          </a:xfrm>
          <a:custGeom>
            <a:avLst/>
            <a:gdLst/>
            <a:ahLst/>
            <a:cxnLst/>
            <a:rect l="l" t="t" r="r" b="b"/>
            <a:pathLst>
              <a:path w="4239895" h="2176779">
                <a:moveTo>
                  <a:pt x="4239857" y="1955228"/>
                </a:moveTo>
                <a:lnTo>
                  <a:pt x="4060050" y="1733880"/>
                </a:lnTo>
                <a:lnTo>
                  <a:pt x="0" y="1733880"/>
                </a:lnTo>
                <a:lnTo>
                  <a:pt x="0" y="2176564"/>
                </a:lnTo>
                <a:lnTo>
                  <a:pt x="4060050" y="2176564"/>
                </a:lnTo>
                <a:lnTo>
                  <a:pt x="4239857" y="1955228"/>
                </a:lnTo>
                <a:close/>
              </a:path>
              <a:path w="4239895" h="2176779">
                <a:moveTo>
                  <a:pt x="4239857" y="1422069"/>
                </a:moveTo>
                <a:lnTo>
                  <a:pt x="4060050" y="1163243"/>
                </a:lnTo>
                <a:lnTo>
                  <a:pt x="0" y="1163243"/>
                </a:lnTo>
                <a:lnTo>
                  <a:pt x="0" y="1680895"/>
                </a:lnTo>
                <a:lnTo>
                  <a:pt x="4060050" y="1680895"/>
                </a:lnTo>
                <a:lnTo>
                  <a:pt x="4239857" y="1422069"/>
                </a:lnTo>
                <a:close/>
              </a:path>
              <a:path w="4239895" h="2176779">
                <a:moveTo>
                  <a:pt x="4239857" y="221348"/>
                </a:moveTo>
                <a:lnTo>
                  <a:pt x="4060050" y="0"/>
                </a:lnTo>
                <a:lnTo>
                  <a:pt x="0" y="0"/>
                </a:lnTo>
                <a:lnTo>
                  <a:pt x="0" y="442683"/>
                </a:lnTo>
                <a:lnTo>
                  <a:pt x="4060050" y="442683"/>
                </a:lnTo>
                <a:lnTo>
                  <a:pt x="4239857" y="221348"/>
                </a:lnTo>
                <a:close/>
              </a:path>
            </a:pathLst>
          </a:custGeom>
          <a:solidFill>
            <a:srgbClr val="9D9FA1">
              <a:alpha val="14900"/>
            </a:srgbClr>
          </a:solidFill>
        </p:spPr>
        <p:txBody>
          <a:bodyPr wrap="square" lIns="0" tIns="0" rIns="0" bIns="0" rtlCol="0"/>
          <a:lstStyle/>
          <a:p>
            <a:pPr defTabSz="1371600"/>
            <a:endParaRPr sz="2700" kern="0">
              <a:solidFill>
                <a:sysClr val="windowText" lastClr="000000"/>
              </a:solidFill>
            </a:endParaRPr>
          </a:p>
        </p:txBody>
      </p:sp>
      <p:sp>
        <p:nvSpPr>
          <p:cNvPr id="21" name="object 21"/>
          <p:cNvSpPr txBox="1"/>
          <p:nvPr/>
        </p:nvSpPr>
        <p:spPr>
          <a:xfrm>
            <a:off x="8254007" y="533897"/>
            <a:ext cx="6965633" cy="1208729"/>
          </a:xfrm>
          <a:prstGeom prst="rect">
            <a:avLst/>
          </a:prstGeom>
        </p:spPr>
        <p:txBody>
          <a:bodyPr vert="horz" wrap="square" lIns="0" tIns="19050" rIns="0" bIns="0" rtlCol="0">
            <a:spAutoFit/>
          </a:bodyPr>
          <a:lstStyle/>
          <a:p>
            <a:pPr marL="19050" marR="7620" indent="13335" algn="just" defTabSz="1371600">
              <a:lnSpc>
                <a:spcPct val="111400"/>
              </a:lnSpc>
              <a:spcBef>
                <a:spcPts val="150"/>
              </a:spcBef>
            </a:pPr>
            <a:r>
              <a:rPr sz="1050" kern="0" spc="15" dirty="0">
                <a:solidFill>
                  <a:srgbClr val="4B4D4F"/>
                </a:solidFill>
                <a:latin typeface="Arial"/>
                <a:cs typeface="Arial"/>
              </a:rPr>
              <a:t>The</a:t>
            </a:r>
            <a:r>
              <a:rPr sz="1050" kern="0" spc="217" dirty="0">
                <a:solidFill>
                  <a:srgbClr val="4B4D4F"/>
                </a:solidFill>
                <a:latin typeface="Arial"/>
                <a:cs typeface="Arial"/>
              </a:rPr>
              <a:t> </a:t>
            </a:r>
            <a:r>
              <a:rPr sz="1050" kern="0" spc="15" dirty="0">
                <a:solidFill>
                  <a:srgbClr val="4B4D4F"/>
                </a:solidFill>
                <a:latin typeface="Arial"/>
                <a:cs typeface="Arial"/>
              </a:rPr>
              <a:t>Risk</a:t>
            </a:r>
            <a:r>
              <a:rPr sz="1050" kern="0" spc="225" dirty="0">
                <a:solidFill>
                  <a:srgbClr val="4B4D4F"/>
                </a:solidFill>
                <a:latin typeface="Arial"/>
                <a:cs typeface="Arial"/>
              </a:rPr>
              <a:t> </a:t>
            </a:r>
            <a:r>
              <a:rPr sz="1050" kern="0" spc="15" dirty="0">
                <a:solidFill>
                  <a:srgbClr val="4B4D4F"/>
                </a:solidFill>
                <a:latin typeface="Arial"/>
                <a:cs typeface="Arial"/>
              </a:rPr>
              <a:t>Tolerance</a:t>
            </a:r>
            <a:r>
              <a:rPr sz="1050" kern="0" spc="240" dirty="0">
                <a:solidFill>
                  <a:srgbClr val="4B4D4F"/>
                </a:solidFill>
                <a:latin typeface="Arial"/>
                <a:cs typeface="Arial"/>
              </a:rPr>
              <a:t> </a:t>
            </a:r>
            <a:r>
              <a:rPr sz="1050" kern="0" spc="15" dirty="0">
                <a:solidFill>
                  <a:srgbClr val="4B4D4F"/>
                </a:solidFill>
                <a:latin typeface="Arial"/>
                <a:cs typeface="Arial"/>
              </a:rPr>
              <a:t>Questionnaire</a:t>
            </a:r>
            <a:r>
              <a:rPr sz="1050" kern="0" spc="293" dirty="0">
                <a:solidFill>
                  <a:srgbClr val="4B4D4F"/>
                </a:solidFill>
                <a:latin typeface="Arial"/>
                <a:cs typeface="Arial"/>
              </a:rPr>
              <a:t> </a:t>
            </a:r>
            <a:r>
              <a:rPr sz="1050" kern="0" spc="15" dirty="0">
                <a:solidFill>
                  <a:srgbClr val="4B4D4F"/>
                </a:solidFill>
                <a:latin typeface="Arial"/>
                <a:cs typeface="Arial"/>
              </a:rPr>
              <a:t>helps</a:t>
            </a:r>
            <a:r>
              <a:rPr sz="1050" kern="0" spc="240" dirty="0">
                <a:solidFill>
                  <a:srgbClr val="4B4D4F"/>
                </a:solidFill>
                <a:latin typeface="Arial"/>
                <a:cs typeface="Arial"/>
              </a:rPr>
              <a:t> </a:t>
            </a:r>
            <a:r>
              <a:rPr sz="1050" kern="0" spc="83" dirty="0">
                <a:solidFill>
                  <a:srgbClr val="4B4D4F"/>
                </a:solidFill>
                <a:latin typeface="Arial"/>
                <a:cs typeface="Arial"/>
              </a:rPr>
              <a:t>to</a:t>
            </a:r>
            <a:r>
              <a:rPr sz="1050" kern="0" spc="233" dirty="0">
                <a:solidFill>
                  <a:srgbClr val="4B4D4F"/>
                </a:solidFill>
                <a:latin typeface="Arial"/>
                <a:cs typeface="Arial"/>
              </a:rPr>
              <a:t> </a:t>
            </a:r>
            <a:r>
              <a:rPr sz="1050" kern="0" spc="15" dirty="0">
                <a:solidFill>
                  <a:srgbClr val="4B4D4F"/>
                </a:solidFill>
                <a:latin typeface="Arial"/>
                <a:cs typeface="Arial"/>
              </a:rPr>
              <a:t>determine</a:t>
            </a:r>
            <a:r>
              <a:rPr sz="1050" kern="0" spc="240" dirty="0">
                <a:solidFill>
                  <a:srgbClr val="4B4D4F"/>
                </a:solidFill>
                <a:latin typeface="Arial"/>
                <a:cs typeface="Arial"/>
              </a:rPr>
              <a:t> </a:t>
            </a:r>
            <a:r>
              <a:rPr sz="1050" kern="0" spc="15" dirty="0">
                <a:solidFill>
                  <a:srgbClr val="4B4D4F"/>
                </a:solidFill>
                <a:latin typeface="Arial"/>
                <a:cs typeface="Arial"/>
              </a:rPr>
              <a:t>the</a:t>
            </a:r>
            <a:r>
              <a:rPr sz="1050" kern="0" spc="217" dirty="0">
                <a:solidFill>
                  <a:srgbClr val="4B4D4F"/>
                </a:solidFill>
                <a:latin typeface="Arial"/>
                <a:cs typeface="Arial"/>
              </a:rPr>
              <a:t> </a:t>
            </a:r>
            <a:r>
              <a:rPr sz="1050" kern="0" spc="15" dirty="0">
                <a:solidFill>
                  <a:srgbClr val="4B4D4F"/>
                </a:solidFill>
                <a:latin typeface="Arial"/>
                <a:cs typeface="Arial"/>
              </a:rPr>
              <a:t>best</a:t>
            </a:r>
            <a:r>
              <a:rPr sz="1050" kern="0" spc="195" dirty="0">
                <a:solidFill>
                  <a:srgbClr val="4B4D4F"/>
                </a:solidFill>
                <a:latin typeface="Arial"/>
                <a:cs typeface="Arial"/>
              </a:rPr>
              <a:t> </a:t>
            </a:r>
            <a:r>
              <a:rPr sz="1050" kern="0" spc="15" dirty="0">
                <a:solidFill>
                  <a:srgbClr val="4B4D4F"/>
                </a:solidFill>
                <a:latin typeface="Arial"/>
                <a:cs typeface="Arial"/>
              </a:rPr>
              <a:t>asset</a:t>
            </a:r>
            <a:r>
              <a:rPr sz="1050" kern="0" spc="225" dirty="0">
                <a:solidFill>
                  <a:srgbClr val="4B4D4F"/>
                </a:solidFill>
                <a:latin typeface="Arial"/>
                <a:cs typeface="Arial"/>
              </a:rPr>
              <a:t> </a:t>
            </a:r>
            <a:r>
              <a:rPr sz="1050" kern="0" spc="15" dirty="0">
                <a:solidFill>
                  <a:srgbClr val="4B4D4F"/>
                </a:solidFill>
                <a:latin typeface="Arial"/>
                <a:cs typeface="Arial"/>
              </a:rPr>
              <a:t>mix</a:t>
            </a:r>
            <a:r>
              <a:rPr sz="1050" kern="0" spc="225" dirty="0">
                <a:solidFill>
                  <a:srgbClr val="4B4D4F"/>
                </a:solidFill>
                <a:latin typeface="Arial"/>
                <a:cs typeface="Arial"/>
              </a:rPr>
              <a:t> </a:t>
            </a:r>
            <a:r>
              <a:rPr sz="1050" kern="0" spc="15" dirty="0">
                <a:solidFill>
                  <a:srgbClr val="4B4D4F"/>
                </a:solidFill>
                <a:latin typeface="Arial"/>
                <a:cs typeface="Arial"/>
              </a:rPr>
              <a:t>for</a:t>
            </a:r>
            <a:r>
              <a:rPr sz="1050" kern="0" spc="210" dirty="0">
                <a:solidFill>
                  <a:srgbClr val="4B4D4F"/>
                </a:solidFill>
                <a:latin typeface="Arial"/>
                <a:cs typeface="Arial"/>
              </a:rPr>
              <a:t> </a:t>
            </a:r>
            <a:r>
              <a:rPr sz="1050" kern="0" spc="15" dirty="0">
                <a:solidFill>
                  <a:srgbClr val="4B4D4F"/>
                </a:solidFill>
                <a:latin typeface="Arial"/>
                <a:cs typeface="Arial"/>
              </a:rPr>
              <a:t>an</a:t>
            </a:r>
            <a:r>
              <a:rPr sz="1050" kern="0" spc="233" dirty="0">
                <a:solidFill>
                  <a:srgbClr val="4B4D4F"/>
                </a:solidFill>
                <a:latin typeface="Arial"/>
                <a:cs typeface="Arial"/>
              </a:rPr>
              <a:t> </a:t>
            </a:r>
            <a:r>
              <a:rPr sz="1050" kern="0" spc="15" dirty="0">
                <a:solidFill>
                  <a:srgbClr val="4B4D4F"/>
                </a:solidFill>
                <a:latin typeface="Arial"/>
                <a:cs typeface="Arial"/>
              </a:rPr>
              <a:t>investment,</a:t>
            </a:r>
            <a:r>
              <a:rPr sz="1050" kern="0" spc="270" dirty="0">
                <a:solidFill>
                  <a:srgbClr val="4B4D4F"/>
                </a:solidFill>
                <a:latin typeface="Arial"/>
                <a:cs typeface="Arial"/>
              </a:rPr>
              <a:t> </a:t>
            </a:r>
            <a:r>
              <a:rPr sz="1050" kern="0" spc="15" dirty="0">
                <a:solidFill>
                  <a:srgbClr val="4B4D4F"/>
                </a:solidFill>
                <a:latin typeface="Arial"/>
                <a:cs typeface="Arial"/>
              </a:rPr>
              <a:t>based</a:t>
            </a:r>
            <a:r>
              <a:rPr sz="1050" kern="0" spc="248" dirty="0">
                <a:solidFill>
                  <a:srgbClr val="4B4D4F"/>
                </a:solidFill>
                <a:latin typeface="Arial"/>
                <a:cs typeface="Arial"/>
              </a:rPr>
              <a:t> </a:t>
            </a:r>
            <a:r>
              <a:rPr sz="1050" kern="0" spc="15" dirty="0">
                <a:solidFill>
                  <a:srgbClr val="4B4D4F"/>
                </a:solidFill>
                <a:latin typeface="Arial"/>
                <a:cs typeface="Arial"/>
              </a:rPr>
              <a:t>on</a:t>
            </a:r>
            <a:r>
              <a:rPr sz="1050" kern="0" spc="210" dirty="0">
                <a:solidFill>
                  <a:srgbClr val="4B4D4F"/>
                </a:solidFill>
                <a:latin typeface="Arial"/>
                <a:cs typeface="Arial"/>
              </a:rPr>
              <a:t> </a:t>
            </a:r>
            <a:r>
              <a:rPr sz="1050" kern="0" spc="-38" dirty="0">
                <a:solidFill>
                  <a:srgbClr val="4B4D4F"/>
                </a:solidFill>
                <a:latin typeface="Arial"/>
                <a:cs typeface="Arial"/>
              </a:rPr>
              <a:t>the</a:t>
            </a:r>
            <a:r>
              <a:rPr sz="1050" kern="0" spc="15" dirty="0">
                <a:solidFill>
                  <a:srgbClr val="4B4D4F"/>
                </a:solidFill>
                <a:latin typeface="Arial"/>
                <a:cs typeface="Arial"/>
              </a:rPr>
              <a:t> answers</a:t>
            </a:r>
            <a:r>
              <a:rPr sz="1050" kern="0" spc="255" dirty="0">
                <a:solidFill>
                  <a:srgbClr val="4B4D4F"/>
                </a:solidFill>
                <a:latin typeface="Arial"/>
                <a:cs typeface="Arial"/>
              </a:rPr>
              <a:t> </a:t>
            </a:r>
            <a:r>
              <a:rPr sz="1050" kern="0" spc="15" dirty="0">
                <a:solidFill>
                  <a:srgbClr val="4B4D4F"/>
                </a:solidFill>
                <a:latin typeface="Arial"/>
                <a:cs typeface="Arial"/>
              </a:rPr>
              <a:t>given</a:t>
            </a:r>
            <a:r>
              <a:rPr sz="1050" kern="0" spc="255" dirty="0">
                <a:solidFill>
                  <a:srgbClr val="4B4D4F"/>
                </a:solidFill>
                <a:latin typeface="Arial"/>
                <a:cs typeface="Arial"/>
              </a:rPr>
              <a:t> </a:t>
            </a:r>
            <a:r>
              <a:rPr sz="1050" kern="0" spc="83" dirty="0">
                <a:solidFill>
                  <a:srgbClr val="4B4D4F"/>
                </a:solidFill>
                <a:latin typeface="Arial"/>
                <a:cs typeface="Arial"/>
              </a:rPr>
              <a:t>to</a:t>
            </a:r>
            <a:r>
              <a:rPr sz="1050" kern="0" spc="203" dirty="0">
                <a:solidFill>
                  <a:srgbClr val="4B4D4F"/>
                </a:solidFill>
                <a:latin typeface="Arial"/>
                <a:cs typeface="Arial"/>
              </a:rPr>
              <a:t> </a:t>
            </a:r>
            <a:r>
              <a:rPr sz="1050" kern="0" spc="15" dirty="0">
                <a:solidFill>
                  <a:srgbClr val="4B4D4F"/>
                </a:solidFill>
                <a:latin typeface="Arial"/>
                <a:cs typeface="Arial"/>
              </a:rPr>
              <a:t>the</a:t>
            </a:r>
            <a:r>
              <a:rPr sz="1050" kern="0" spc="217" dirty="0">
                <a:solidFill>
                  <a:srgbClr val="4B4D4F"/>
                </a:solidFill>
                <a:latin typeface="Arial"/>
                <a:cs typeface="Arial"/>
              </a:rPr>
              <a:t> </a:t>
            </a:r>
            <a:r>
              <a:rPr sz="1050" kern="0" spc="15" dirty="0">
                <a:solidFill>
                  <a:srgbClr val="4B4D4F"/>
                </a:solidFill>
                <a:latin typeface="Arial"/>
                <a:cs typeface="Arial"/>
              </a:rPr>
              <a:t>questions</a:t>
            </a:r>
            <a:r>
              <a:rPr sz="1050" kern="0" spc="285" dirty="0">
                <a:solidFill>
                  <a:srgbClr val="4B4D4F"/>
                </a:solidFill>
                <a:latin typeface="Arial"/>
                <a:cs typeface="Arial"/>
              </a:rPr>
              <a:t> </a:t>
            </a:r>
            <a:r>
              <a:rPr sz="1050" kern="0" spc="15" dirty="0">
                <a:solidFill>
                  <a:srgbClr val="4B4D4F"/>
                </a:solidFill>
                <a:latin typeface="Arial"/>
                <a:cs typeface="Arial"/>
              </a:rPr>
              <a:t>below.</a:t>
            </a:r>
            <a:r>
              <a:rPr sz="1050" kern="0" spc="240" dirty="0">
                <a:solidFill>
                  <a:srgbClr val="4B4D4F"/>
                </a:solidFill>
                <a:latin typeface="Arial"/>
                <a:cs typeface="Arial"/>
              </a:rPr>
              <a:t> </a:t>
            </a:r>
            <a:r>
              <a:rPr sz="1050" kern="0" spc="15" dirty="0">
                <a:solidFill>
                  <a:srgbClr val="4B4D4F"/>
                </a:solidFill>
                <a:latin typeface="Arial"/>
                <a:cs typeface="Arial"/>
              </a:rPr>
              <a:t>Please</a:t>
            </a:r>
            <a:r>
              <a:rPr sz="1050" kern="0" spc="217" dirty="0">
                <a:solidFill>
                  <a:srgbClr val="4B4D4F"/>
                </a:solidFill>
                <a:latin typeface="Arial"/>
                <a:cs typeface="Arial"/>
              </a:rPr>
              <a:t> </a:t>
            </a:r>
            <a:r>
              <a:rPr sz="1050" kern="0" spc="15" dirty="0">
                <a:solidFill>
                  <a:srgbClr val="4B4D4F"/>
                </a:solidFill>
                <a:latin typeface="Arial"/>
                <a:cs typeface="Arial"/>
              </a:rPr>
              <a:t>take</a:t>
            </a:r>
            <a:r>
              <a:rPr sz="1050" kern="0" spc="210" dirty="0">
                <a:solidFill>
                  <a:srgbClr val="4B4D4F"/>
                </a:solidFill>
                <a:latin typeface="Arial"/>
                <a:cs typeface="Arial"/>
              </a:rPr>
              <a:t> </a:t>
            </a:r>
            <a:r>
              <a:rPr sz="1050" kern="0" spc="15" dirty="0">
                <a:solidFill>
                  <a:srgbClr val="4B4D4F"/>
                </a:solidFill>
                <a:latin typeface="Arial"/>
                <a:cs typeface="Arial"/>
              </a:rPr>
              <a:t>time</a:t>
            </a:r>
            <a:r>
              <a:rPr sz="1050" kern="0" spc="217" dirty="0">
                <a:solidFill>
                  <a:srgbClr val="4B4D4F"/>
                </a:solidFill>
                <a:latin typeface="Arial"/>
                <a:cs typeface="Arial"/>
              </a:rPr>
              <a:t> </a:t>
            </a:r>
            <a:r>
              <a:rPr sz="1050" kern="0" spc="83" dirty="0">
                <a:solidFill>
                  <a:srgbClr val="4B4D4F"/>
                </a:solidFill>
                <a:latin typeface="Arial"/>
                <a:cs typeface="Arial"/>
              </a:rPr>
              <a:t>to</a:t>
            </a:r>
            <a:r>
              <a:rPr sz="1050" kern="0" spc="210" dirty="0">
                <a:solidFill>
                  <a:srgbClr val="4B4D4F"/>
                </a:solidFill>
                <a:latin typeface="Arial"/>
                <a:cs typeface="Arial"/>
              </a:rPr>
              <a:t> </a:t>
            </a:r>
            <a:r>
              <a:rPr sz="1050" kern="0" spc="15" dirty="0">
                <a:solidFill>
                  <a:srgbClr val="4B4D4F"/>
                </a:solidFill>
                <a:latin typeface="Arial"/>
                <a:cs typeface="Arial"/>
              </a:rPr>
              <a:t>answer</a:t>
            </a:r>
            <a:r>
              <a:rPr sz="1050" kern="0" spc="255" dirty="0">
                <a:solidFill>
                  <a:srgbClr val="4B4D4F"/>
                </a:solidFill>
                <a:latin typeface="Arial"/>
                <a:cs typeface="Arial"/>
              </a:rPr>
              <a:t> </a:t>
            </a:r>
            <a:r>
              <a:rPr sz="1050" kern="0" spc="15" dirty="0">
                <a:solidFill>
                  <a:srgbClr val="4B4D4F"/>
                </a:solidFill>
                <a:latin typeface="Arial"/>
                <a:cs typeface="Arial"/>
              </a:rPr>
              <a:t>the</a:t>
            </a:r>
            <a:r>
              <a:rPr sz="1050" kern="0" spc="217" dirty="0">
                <a:solidFill>
                  <a:srgbClr val="4B4D4F"/>
                </a:solidFill>
                <a:latin typeface="Arial"/>
                <a:cs typeface="Arial"/>
              </a:rPr>
              <a:t> </a:t>
            </a:r>
            <a:r>
              <a:rPr sz="1050" kern="0" spc="15" dirty="0">
                <a:solidFill>
                  <a:srgbClr val="4B4D4F"/>
                </a:solidFill>
                <a:latin typeface="Arial"/>
                <a:cs typeface="Arial"/>
              </a:rPr>
              <a:t>questions</a:t>
            </a:r>
            <a:r>
              <a:rPr sz="1050" kern="0" spc="285" dirty="0">
                <a:solidFill>
                  <a:srgbClr val="4B4D4F"/>
                </a:solidFill>
                <a:latin typeface="Arial"/>
                <a:cs typeface="Arial"/>
              </a:rPr>
              <a:t> </a:t>
            </a:r>
            <a:r>
              <a:rPr sz="1050" kern="0" spc="15" dirty="0">
                <a:solidFill>
                  <a:srgbClr val="4B4D4F"/>
                </a:solidFill>
                <a:latin typeface="Arial"/>
                <a:cs typeface="Arial"/>
              </a:rPr>
              <a:t>as</a:t>
            </a:r>
            <a:r>
              <a:rPr sz="1050" kern="0" spc="217" dirty="0">
                <a:solidFill>
                  <a:srgbClr val="4B4D4F"/>
                </a:solidFill>
                <a:latin typeface="Arial"/>
                <a:cs typeface="Arial"/>
              </a:rPr>
              <a:t> </a:t>
            </a:r>
            <a:r>
              <a:rPr sz="1050" kern="0" spc="15" dirty="0">
                <a:solidFill>
                  <a:srgbClr val="4B4D4F"/>
                </a:solidFill>
                <a:latin typeface="Arial"/>
                <a:cs typeface="Arial"/>
              </a:rPr>
              <a:t>best</a:t>
            </a:r>
            <a:r>
              <a:rPr sz="1050" kern="0" spc="210" dirty="0">
                <a:solidFill>
                  <a:srgbClr val="4B4D4F"/>
                </a:solidFill>
                <a:latin typeface="Arial"/>
                <a:cs typeface="Arial"/>
              </a:rPr>
              <a:t> </a:t>
            </a:r>
            <a:r>
              <a:rPr sz="1050" kern="0" spc="15" dirty="0">
                <a:solidFill>
                  <a:srgbClr val="4B4D4F"/>
                </a:solidFill>
                <a:latin typeface="Arial"/>
                <a:cs typeface="Arial"/>
              </a:rPr>
              <a:t>and</a:t>
            </a:r>
            <a:r>
              <a:rPr sz="1050" kern="0" spc="217" dirty="0">
                <a:solidFill>
                  <a:srgbClr val="4B4D4F"/>
                </a:solidFill>
                <a:latin typeface="Arial"/>
                <a:cs typeface="Arial"/>
              </a:rPr>
              <a:t> </a:t>
            </a:r>
            <a:r>
              <a:rPr sz="1050" kern="0" spc="15" dirty="0">
                <a:solidFill>
                  <a:srgbClr val="4B4D4F"/>
                </a:solidFill>
                <a:latin typeface="Arial"/>
                <a:cs typeface="Arial"/>
              </a:rPr>
              <a:t>honestly</a:t>
            </a:r>
            <a:r>
              <a:rPr sz="1050" kern="0" spc="225" dirty="0">
                <a:solidFill>
                  <a:srgbClr val="4B4D4F"/>
                </a:solidFill>
                <a:latin typeface="Arial"/>
                <a:cs typeface="Arial"/>
              </a:rPr>
              <a:t> </a:t>
            </a:r>
            <a:r>
              <a:rPr sz="1050" kern="0" spc="-38" dirty="0">
                <a:solidFill>
                  <a:srgbClr val="4B4D4F"/>
                </a:solidFill>
                <a:latin typeface="Arial"/>
                <a:cs typeface="Arial"/>
              </a:rPr>
              <a:t>as</a:t>
            </a:r>
            <a:r>
              <a:rPr sz="1050" kern="0" spc="750" dirty="0">
                <a:solidFill>
                  <a:srgbClr val="4B4D4F"/>
                </a:solidFill>
                <a:latin typeface="Arial"/>
                <a:cs typeface="Arial"/>
              </a:rPr>
              <a:t> </a:t>
            </a:r>
            <a:r>
              <a:rPr sz="1050" kern="0" dirty="0">
                <a:solidFill>
                  <a:srgbClr val="4B4D4F"/>
                </a:solidFill>
                <a:latin typeface="Arial"/>
                <a:cs typeface="Arial"/>
              </a:rPr>
              <a:t>you</a:t>
            </a:r>
            <a:r>
              <a:rPr sz="1050" kern="0" spc="210" dirty="0">
                <a:solidFill>
                  <a:srgbClr val="4B4D4F"/>
                </a:solidFill>
                <a:latin typeface="Arial"/>
                <a:cs typeface="Arial"/>
              </a:rPr>
              <a:t> </a:t>
            </a:r>
            <a:r>
              <a:rPr sz="1050" kern="0" dirty="0">
                <a:solidFill>
                  <a:srgbClr val="4B4D4F"/>
                </a:solidFill>
                <a:latin typeface="Arial"/>
                <a:cs typeface="Arial"/>
              </a:rPr>
              <a:t>can.</a:t>
            </a:r>
            <a:r>
              <a:rPr sz="1050" kern="0" spc="203" dirty="0">
                <a:solidFill>
                  <a:srgbClr val="4B4D4F"/>
                </a:solidFill>
                <a:latin typeface="Arial"/>
                <a:cs typeface="Arial"/>
              </a:rPr>
              <a:t> </a:t>
            </a:r>
            <a:r>
              <a:rPr sz="1050" b="1" kern="0" dirty="0">
                <a:solidFill>
                  <a:srgbClr val="06275F"/>
                </a:solidFill>
                <a:latin typeface="Arial"/>
                <a:cs typeface="Arial"/>
              </a:rPr>
              <a:t>Place</a:t>
            </a:r>
            <a:r>
              <a:rPr sz="1050" b="1" kern="0" spc="75" dirty="0">
                <a:solidFill>
                  <a:srgbClr val="06275F"/>
                </a:solidFill>
                <a:latin typeface="Arial"/>
                <a:cs typeface="Arial"/>
              </a:rPr>
              <a:t> </a:t>
            </a:r>
            <a:r>
              <a:rPr sz="1050" b="1" kern="0" dirty="0">
                <a:solidFill>
                  <a:srgbClr val="06275F"/>
                </a:solidFill>
                <a:latin typeface="Arial"/>
                <a:cs typeface="Arial"/>
              </a:rPr>
              <a:t>the</a:t>
            </a:r>
            <a:r>
              <a:rPr sz="1050" b="1" kern="0" spc="120" dirty="0">
                <a:solidFill>
                  <a:srgbClr val="06275F"/>
                </a:solidFill>
                <a:latin typeface="Arial"/>
                <a:cs typeface="Arial"/>
              </a:rPr>
              <a:t> </a:t>
            </a:r>
            <a:r>
              <a:rPr sz="1050" b="1" kern="0" dirty="0">
                <a:solidFill>
                  <a:srgbClr val="06275F"/>
                </a:solidFill>
                <a:latin typeface="Arial"/>
                <a:cs typeface="Arial"/>
              </a:rPr>
              <a:t>number</a:t>
            </a:r>
            <a:r>
              <a:rPr sz="1050" b="1" kern="0" spc="113" dirty="0">
                <a:solidFill>
                  <a:srgbClr val="06275F"/>
                </a:solidFill>
                <a:latin typeface="Arial"/>
                <a:cs typeface="Arial"/>
              </a:rPr>
              <a:t> </a:t>
            </a:r>
            <a:r>
              <a:rPr sz="1050" b="1" kern="0" dirty="0">
                <a:solidFill>
                  <a:srgbClr val="06275F"/>
                </a:solidFill>
                <a:latin typeface="Arial"/>
                <a:cs typeface="Arial"/>
              </a:rPr>
              <a:t>that</a:t>
            </a:r>
            <a:r>
              <a:rPr sz="1050" b="1" kern="0" spc="113" dirty="0">
                <a:solidFill>
                  <a:srgbClr val="06275F"/>
                </a:solidFill>
                <a:latin typeface="Arial"/>
                <a:cs typeface="Arial"/>
              </a:rPr>
              <a:t> </a:t>
            </a:r>
            <a:r>
              <a:rPr sz="1050" b="1" kern="0" dirty="0">
                <a:solidFill>
                  <a:srgbClr val="06275F"/>
                </a:solidFill>
                <a:latin typeface="Arial"/>
                <a:cs typeface="Arial"/>
              </a:rPr>
              <a:t>best</a:t>
            </a:r>
            <a:r>
              <a:rPr sz="1050" b="1" kern="0" spc="105" dirty="0">
                <a:solidFill>
                  <a:srgbClr val="06275F"/>
                </a:solidFill>
                <a:latin typeface="Arial"/>
                <a:cs typeface="Arial"/>
              </a:rPr>
              <a:t> </a:t>
            </a:r>
            <a:r>
              <a:rPr sz="1050" b="1" kern="0" dirty="0">
                <a:solidFill>
                  <a:srgbClr val="06275F"/>
                </a:solidFill>
                <a:latin typeface="Arial"/>
                <a:cs typeface="Arial"/>
              </a:rPr>
              <a:t>fits</a:t>
            </a:r>
            <a:r>
              <a:rPr sz="1050" b="1" kern="0" spc="90" dirty="0">
                <a:solidFill>
                  <a:srgbClr val="06275F"/>
                </a:solidFill>
                <a:latin typeface="Arial"/>
                <a:cs typeface="Arial"/>
              </a:rPr>
              <a:t> </a:t>
            </a:r>
            <a:r>
              <a:rPr sz="1050" b="1" kern="0" dirty="0">
                <a:solidFill>
                  <a:srgbClr val="06275F"/>
                </a:solidFill>
                <a:latin typeface="Arial"/>
                <a:cs typeface="Arial"/>
              </a:rPr>
              <a:t>your</a:t>
            </a:r>
            <a:r>
              <a:rPr sz="1050" b="1" kern="0" spc="135" dirty="0">
                <a:solidFill>
                  <a:srgbClr val="06275F"/>
                </a:solidFill>
                <a:latin typeface="Arial"/>
                <a:cs typeface="Arial"/>
              </a:rPr>
              <a:t> </a:t>
            </a:r>
            <a:r>
              <a:rPr sz="1050" b="1" kern="0" dirty="0">
                <a:solidFill>
                  <a:srgbClr val="06275F"/>
                </a:solidFill>
                <a:latin typeface="Arial"/>
                <a:cs typeface="Arial"/>
              </a:rPr>
              <a:t>personal</a:t>
            </a:r>
            <a:r>
              <a:rPr sz="1050" b="1" kern="0" spc="105" dirty="0">
                <a:solidFill>
                  <a:srgbClr val="06275F"/>
                </a:solidFill>
                <a:latin typeface="Arial"/>
                <a:cs typeface="Arial"/>
              </a:rPr>
              <a:t> </a:t>
            </a:r>
            <a:r>
              <a:rPr sz="1050" b="1" kern="0" dirty="0">
                <a:solidFill>
                  <a:srgbClr val="06275F"/>
                </a:solidFill>
                <a:latin typeface="Arial"/>
                <a:cs typeface="Arial"/>
              </a:rPr>
              <a:t>situation</a:t>
            </a:r>
            <a:r>
              <a:rPr sz="1050" b="1" kern="0" spc="113" dirty="0">
                <a:solidFill>
                  <a:srgbClr val="06275F"/>
                </a:solidFill>
                <a:latin typeface="Arial"/>
                <a:cs typeface="Arial"/>
              </a:rPr>
              <a:t> </a:t>
            </a:r>
            <a:r>
              <a:rPr sz="1050" b="1" kern="0" dirty="0">
                <a:solidFill>
                  <a:srgbClr val="06275F"/>
                </a:solidFill>
                <a:latin typeface="Arial"/>
                <a:cs typeface="Arial"/>
              </a:rPr>
              <a:t>in</a:t>
            </a:r>
            <a:r>
              <a:rPr sz="1050" b="1" kern="0" spc="83" dirty="0">
                <a:solidFill>
                  <a:srgbClr val="06275F"/>
                </a:solidFill>
                <a:latin typeface="Arial"/>
                <a:cs typeface="Arial"/>
              </a:rPr>
              <a:t> </a:t>
            </a:r>
            <a:r>
              <a:rPr sz="1050" b="1" kern="0" dirty="0">
                <a:solidFill>
                  <a:srgbClr val="06275F"/>
                </a:solidFill>
                <a:latin typeface="Arial"/>
                <a:cs typeface="Arial"/>
              </a:rPr>
              <a:t>the</a:t>
            </a:r>
            <a:r>
              <a:rPr sz="1050" b="1" kern="0" spc="120" dirty="0">
                <a:solidFill>
                  <a:srgbClr val="06275F"/>
                </a:solidFill>
                <a:latin typeface="Arial"/>
                <a:cs typeface="Arial"/>
              </a:rPr>
              <a:t> </a:t>
            </a:r>
            <a:r>
              <a:rPr sz="1050" b="1" kern="0" dirty="0">
                <a:solidFill>
                  <a:srgbClr val="06275F"/>
                </a:solidFill>
                <a:latin typeface="Arial"/>
                <a:cs typeface="Arial"/>
              </a:rPr>
              <a:t>box</a:t>
            </a:r>
            <a:r>
              <a:rPr sz="1050" b="1" kern="0" spc="127" dirty="0">
                <a:solidFill>
                  <a:srgbClr val="06275F"/>
                </a:solidFill>
                <a:latin typeface="Arial"/>
                <a:cs typeface="Arial"/>
              </a:rPr>
              <a:t> </a:t>
            </a:r>
            <a:r>
              <a:rPr sz="1050" b="1" kern="0" dirty="0">
                <a:solidFill>
                  <a:srgbClr val="06275F"/>
                </a:solidFill>
                <a:latin typeface="Arial"/>
                <a:cs typeface="Arial"/>
              </a:rPr>
              <a:t>to</a:t>
            </a:r>
            <a:r>
              <a:rPr sz="1050" b="1" kern="0" spc="120" dirty="0">
                <a:solidFill>
                  <a:srgbClr val="06275F"/>
                </a:solidFill>
                <a:latin typeface="Arial"/>
                <a:cs typeface="Arial"/>
              </a:rPr>
              <a:t> </a:t>
            </a:r>
            <a:r>
              <a:rPr sz="1050" b="1" kern="0" dirty="0">
                <a:solidFill>
                  <a:srgbClr val="06275F"/>
                </a:solidFill>
                <a:latin typeface="Arial"/>
                <a:cs typeface="Arial"/>
              </a:rPr>
              <a:t>the</a:t>
            </a:r>
            <a:r>
              <a:rPr sz="1050" b="1" kern="0" spc="98" dirty="0">
                <a:solidFill>
                  <a:srgbClr val="06275F"/>
                </a:solidFill>
                <a:latin typeface="Arial"/>
                <a:cs typeface="Arial"/>
              </a:rPr>
              <a:t> </a:t>
            </a:r>
            <a:r>
              <a:rPr sz="1050" b="1" kern="0" spc="-15" dirty="0">
                <a:solidFill>
                  <a:srgbClr val="06275F"/>
                </a:solidFill>
                <a:latin typeface="Arial"/>
                <a:cs typeface="Arial"/>
              </a:rPr>
              <a:t>right.</a:t>
            </a:r>
            <a:endParaRPr sz="1050" kern="0">
              <a:solidFill>
                <a:sysClr val="windowText" lastClr="000000"/>
              </a:solidFill>
              <a:latin typeface="Arial"/>
              <a:cs typeface="Arial"/>
            </a:endParaRPr>
          </a:p>
          <a:p>
            <a:pPr defTabSz="1371600">
              <a:spcBef>
                <a:spcPts val="428"/>
              </a:spcBef>
            </a:pPr>
            <a:endParaRPr sz="1050" kern="0">
              <a:solidFill>
                <a:sysClr val="windowText" lastClr="000000"/>
              </a:solidFill>
              <a:latin typeface="Arial"/>
              <a:cs typeface="Arial"/>
            </a:endParaRPr>
          </a:p>
          <a:p>
            <a:pPr marL="179070" defTabSz="1371600"/>
            <a:r>
              <a:rPr sz="1050" b="1" kern="0" spc="15" dirty="0">
                <a:solidFill>
                  <a:srgbClr val="06275F"/>
                </a:solidFill>
                <a:latin typeface="Arial"/>
                <a:cs typeface="Arial"/>
              </a:rPr>
              <a:t>Time</a:t>
            </a:r>
            <a:r>
              <a:rPr sz="1050" b="1" kern="0" spc="143" dirty="0">
                <a:solidFill>
                  <a:srgbClr val="06275F"/>
                </a:solidFill>
                <a:latin typeface="Arial"/>
                <a:cs typeface="Arial"/>
              </a:rPr>
              <a:t> </a:t>
            </a:r>
            <a:r>
              <a:rPr sz="1050" b="1" kern="0" dirty="0">
                <a:solidFill>
                  <a:srgbClr val="06275F"/>
                </a:solidFill>
                <a:latin typeface="Arial"/>
                <a:cs typeface="Arial"/>
              </a:rPr>
              <a:t>horizon:</a:t>
            </a:r>
            <a:r>
              <a:rPr sz="1050" b="1" kern="0" spc="195" dirty="0">
                <a:solidFill>
                  <a:srgbClr val="06275F"/>
                </a:solidFill>
                <a:latin typeface="Arial"/>
                <a:cs typeface="Arial"/>
              </a:rPr>
              <a:t> </a:t>
            </a:r>
            <a:r>
              <a:rPr sz="900" kern="0" spc="15" dirty="0">
                <a:solidFill>
                  <a:srgbClr val="4B4D4F"/>
                </a:solidFill>
                <a:latin typeface="Arial"/>
                <a:cs typeface="Arial"/>
              </a:rPr>
              <a:t>Your</a:t>
            </a:r>
            <a:r>
              <a:rPr sz="900" kern="0" spc="180" dirty="0">
                <a:solidFill>
                  <a:srgbClr val="4B4D4F"/>
                </a:solidFill>
                <a:latin typeface="Arial"/>
                <a:cs typeface="Arial"/>
              </a:rPr>
              <a:t> </a:t>
            </a:r>
            <a:r>
              <a:rPr sz="900" kern="0" spc="15" dirty="0">
                <a:solidFill>
                  <a:srgbClr val="4B4D4F"/>
                </a:solidFill>
                <a:latin typeface="Arial"/>
                <a:cs typeface="Arial"/>
              </a:rPr>
              <a:t>current</a:t>
            </a:r>
            <a:r>
              <a:rPr sz="900" kern="0" spc="248" dirty="0">
                <a:solidFill>
                  <a:srgbClr val="4B4D4F"/>
                </a:solidFill>
                <a:latin typeface="Arial"/>
                <a:cs typeface="Arial"/>
              </a:rPr>
              <a:t> </a:t>
            </a:r>
            <a:r>
              <a:rPr sz="900" kern="0" spc="15" dirty="0">
                <a:solidFill>
                  <a:srgbClr val="4B4D4F"/>
                </a:solidFill>
                <a:latin typeface="Arial"/>
                <a:cs typeface="Arial"/>
              </a:rPr>
              <a:t>situation</a:t>
            </a:r>
            <a:r>
              <a:rPr sz="900" kern="0" spc="255" dirty="0">
                <a:solidFill>
                  <a:srgbClr val="4B4D4F"/>
                </a:solidFill>
                <a:latin typeface="Arial"/>
                <a:cs typeface="Arial"/>
              </a:rPr>
              <a:t> </a:t>
            </a:r>
            <a:r>
              <a:rPr sz="900" kern="0" spc="15" dirty="0">
                <a:solidFill>
                  <a:srgbClr val="4B4D4F"/>
                </a:solidFill>
                <a:latin typeface="Arial"/>
                <a:cs typeface="Arial"/>
              </a:rPr>
              <a:t>and</a:t>
            </a:r>
            <a:r>
              <a:rPr sz="900" kern="0" spc="180" dirty="0">
                <a:solidFill>
                  <a:srgbClr val="4B4D4F"/>
                </a:solidFill>
                <a:latin typeface="Arial"/>
                <a:cs typeface="Arial"/>
              </a:rPr>
              <a:t> </a:t>
            </a:r>
            <a:r>
              <a:rPr sz="900" kern="0" spc="15" dirty="0">
                <a:solidFill>
                  <a:srgbClr val="4B4D4F"/>
                </a:solidFill>
                <a:latin typeface="Arial"/>
                <a:cs typeface="Arial"/>
              </a:rPr>
              <a:t>future</a:t>
            </a:r>
            <a:r>
              <a:rPr sz="900" kern="0" spc="225" dirty="0">
                <a:solidFill>
                  <a:srgbClr val="4B4D4F"/>
                </a:solidFill>
                <a:latin typeface="Arial"/>
                <a:cs typeface="Arial"/>
              </a:rPr>
              <a:t> </a:t>
            </a:r>
            <a:r>
              <a:rPr sz="900" kern="0" spc="15" dirty="0">
                <a:solidFill>
                  <a:srgbClr val="4B4D4F"/>
                </a:solidFill>
                <a:latin typeface="Arial"/>
                <a:cs typeface="Arial"/>
              </a:rPr>
              <a:t>income</a:t>
            </a:r>
            <a:r>
              <a:rPr sz="900" kern="0" spc="225" dirty="0">
                <a:solidFill>
                  <a:srgbClr val="4B4D4F"/>
                </a:solidFill>
                <a:latin typeface="Arial"/>
                <a:cs typeface="Arial"/>
              </a:rPr>
              <a:t> </a:t>
            </a:r>
            <a:r>
              <a:rPr sz="900" kern="0" spc="-30" dirty="0">
                <a:solidFill>
                  <a:srgbClr val="4B4D4F"/>
                </a:solidFill>
                <a:latin typeface="Arial"/>
                <a:cs typeface="Arial"/>
              </a:rPr>
              <a:t>needs</a:t>
            </a:r>
            <a:endParaRPr sz="900" kern="0">
              <a:solidFill>
                <a:sysClr val="windowText" lastClr="000000"/>
              </a:solidFill>
              <a:latin typeface="Arial"/>
              <a:cs typeface="Arial"/>
            </a:endParaRPr>
          </a:p>
          <a:p>
            <a:pPr defTabSz="1371600">
              <a:spcBef>
                <a:spcPts val="38"/>
              </a:spcBef>
            </a:pPr>
            <a:endParaRPr sz="900" kern="0">
              <a:solidFill>
                <a:sysClr val="windowText" lastClr="000000"/>
              </a:solidFill>
              <a:latin typeface="Arial"/>
              <a:cs typeface="Arial"/>
            </a:endParaRPr>
          </a:p>
          <a:p>
            <a:pPr marL="178118" defTabSz="1371600"/>
            <a:r>
              <a:rPr sz="900" b="1" kern="0" dirty="0">
                <a:solidFill>
                  <a:srgbClr val="4B4D4F"/>
                </a:solidFill>
                <a:latin typeface="Arial"/>
                <a:cs typeface="Arial"/>
              </a:rPr>
              <a:t>What</a:t>
            </a:r>
            <a:r>
              <a:rPr sz="900" b="1" kern="0" spc="113" dirty="0">
                <a:solidFill>
                  <a:srgbClr val="4B4D4F"/>
                </a:solidFill>
                <a:latin typeface="Arial"/>
                <a:cs typeface="Arial"/>
              </a:rPr>
              <a:t> </a:t>
            </a:r>
            <a:r>
              <a:rPr sz="900" b="1" kern="0" dirty="0">
                <a:solidFill>
                  <a:srgbClr val="4B4D4F"/>
                </a:solidFill>
                <a:latin typeface="Arial"/>
                <a:cs typeface="Arial"/>
              </a:rPr>
              <a:t>is</a:t>
            </a:r>
            <a:r>
              <a:rPr sz="900" b="1" kern="0" spc="98" dirty="0">
                <a:solidFill>
                  <a:srgbClr val="4B4D4F"/>
                </a:solidFill>
                <a:latin typeface="Arial"/>
                <a:cs typeface="Arial"/>
              </a:rPr>
              <a:t> </a:t>
            </a:r>
            <a:r>
              <a:rPr sz="900" b="1" kern="0" dirty="0">
                <a:solidFill>
                  <a:srgbClr val="4B4D4F"/>
                </a:solidFill>
                <a:latin typeface="Arial"/>
                <a:cs typeface="Arial"/>
              </a:rPr>
              <a:t>your</a:t>
            </a:r>
            <a:r>
              <a:rPr sz="900" b="1" kern="0" spc="113" dirty="0">
                <a:solidFill>
                  <a:srgbClr val="4B4D4F"/>
                </a:solidFill>
                <a:latin typeface="Arial"/>
                <a:cs typeface="Arial"/>
              </a:rPr>
              <a:t> </a:t>
            </a:r>
            <a:r>
              <a:rPr sz="900" b="1" kern="0" dirty="0">
                <a:solidFill>
                  <a:srgbClr val="4B4D4F"/>
                </a:solidFill>
                <a:latin typeface="Arial"/>
                <a:cs typeface="Arial"/>
              </a:rPr>
              <a:t>current</a:t>
            </a:r>
            <a:r>
              <a:rPr sz="900" b="1" kern="0" spc="120" dirty="0">
                <a:solidFill>
                  <a:srgbClr val="4B4D4F"/>
                </a:solidFill>
                <a:latin typeface="Arial"/>
                <a:cs typeface="Arial"/>
              </a:rPr>
              <a:t> </a:t>
            </a:r>
            <a:r>
              <a:rPr sz="900" b="1" kern="0" spc="-30" dirty="0">
                <a:solidFill>
                  <a:srgbClr val="4B4D4F"/>
                </a:solidFill>
                <a:latin typeface="Arial"/>
                <a:cs typeface="Arial"/>
              </a:rPr>
              <a:t>age?</a:t>
            </a:r>
            <a:endParaRPr sz="900" kern="0">
              <a:solidFill>
                <a:sysClr val="windowText" lastClr="000000"/>
              </a:solidFill>
              <a:latin typeface="Arial"/>
              <a:cs typeface="Arial"/>
            </a:endParaRPr>
          </a:p>
        </p:txBody>
      </p:sp>
      <p:sp>
        <p:nvSpPr>
          <p:cNvPr id="22" name="object 22"/>
          <p:cNvSpPr txBox="1"/>
          <p:nvPr/>
        </p:nvSpPr>
        <p:spPr>
          <a:xfrm>
            <a:off x="8415736" y="1932963"/>
            <a:ext cx="599123" cy="135615"/>
          </a:xfrm>
          <a:prstGeom prst="rect">
            <a:avLst/>
          </a:prstGeom>
        </p:spPr>
        <p:txBody>
          <a:bodyPr vert="horz" wrap="square" lIns="0" tIns="20003" rIns="0" bIns="0" rtlCol="0">
            <a:spAutoFit/>
          </a:bodyPr>
          <a:lstStyle/>
          <a:p>
            <a:pPr marL="19050" defTabSz="1371600">
              <a:spcBef>
                <a:spcPts val="158"/>
              </a:spcBef>
            </a:pPr>
            <a:r>
              <a:rPr sz="750" b="1" kern="0" dirty="0">
                <a:solidFill>
                  <a:srgbClr val="4B4D4F"/>
                </a:solidFill>
                <a:latin typeface="Arial"/>
                <a:cs typeface="Arial"/>
              </a:rPr>
              <a:t>5</a:t>
            </a:r>
            <a:r>
              <a:rPr sz="750" b="1" kern="0" spc="23" dirty="0">
                <a:solidFill>
                  <a:srgbClr val="4B4D4F"/>
                </a:solidFill>
                <a:latin typeface="Arial"/>
                <a:cs typeface="Arial"/>
              </a:rPr>
              <a:t> </a:t>
            </a:r>
            <a:r>
              <a:rPr sz="600" kern="0" dirty="0">
                <a:solidFill>
                  <a:srgbClr val="4B4D4F"/>
                </a:solidFill>
                <a:latin typeface="Arial"/>
                <a:cs typeface="Arial"/>
              </a:rPr>
              <a:t>Less</a:t>
            </a:r>
            <a:r>
              <a:rPr sz="600" kern="0" spc="127" dirty="0">
                <a:solidFill>
                  <a:srgbClr val="4B4D4F"/>
                </a:solidFill>
                <a:latin typeface="Arial"/>
                <a:cs typeface="Arial"/>
              </a:rPr>
              <a:t> </a:t>
            </a:r>
            <a:r>
              <a:rPr sz="600" kern="0" dirty="0">
                <a:solidFill>
                  <a:srgbClr val="4B4D4F"/>
                </a:solidFill>
                <a:latin typeface="Arial"/>
                <a:cs typeface="Arial"/>
              </a:rPr>
              <a:t>than</a:t>
            </a:r>
            <a:r>
              <a:rPr sz="600" kern="0" spc="90" dirty="0">
                <a:solidFill>
                  <a:srgbClr val="4B4D4F"/>
                </a:solidFill>
                <a:latin typeface="Arial"/>
                <a:cs typeface="Arial"/>
              </a:rPr>
              <a:t> </a:t>
            </a:r>
            <a:r>
              <a:rPr sz="600" kern="0" spc="-38" dirty="0">
                <a:solidFill>
                  <a:srgbClr val="4B4D4F"/>
                </a:solidFill>
                <a:latin typeface="Arial"/>
                <a:cs typeface="Arial"/>
              </a:rPr>
              <a:t>45</a:t>
            </a:r>
            <a:endParaRPr sz="600" kern="0">
              <a:solidFill>
                <a:sysClr val="windowText" lastClr="000000"/>
              </a:solidFill>
              <a:latin typeface="Arial"/>
              <a:cs typeface="Arial"/>
            </a:endParaRPr>
          </a:p>
        </p:txBody>
      </p:sp>
      <p:sp>
        <p:nvSpPr>
          <p:cNvPr id="23" name="object 23"/>
          <p:cNvSpPr txBox="1"/>
          <p:nvPr/>
        </p:nvSpPr>
        <p:spPr>
          <a:xfrm>
            <a:off x="9589650" y="1932962"/>
            <a:ext cx="434340" cy="135615"/>
          </a:xfrm>
          <a:prstGeom prst="rect">
            <a:avLst/>
          </a:prstGeom>
        </p:spPr>
        <p:txBody>
          <a:bodyPr vert="horz" wrap="square" lIns="0" tIns="20003" rIns="0" bIns="0" rtlCol="0">
            <a:spAutoFit/>
          </a:bodyPr>
          <a:lstStyle/>
          <a:p>
            <a:pPr marL="19050" defTabSz="1371600">
              <a:spcBef>
                <a:spcPts val="158"/>
              </a:spcBef>
            </a:pPr>
            <a:r>
              <a:rPr sz="750" b="1" kern="0" dirty="0">
                <a:solidFill>
                  <a:srgbClr val="4B4D4F"/>
                </a:solidFill>
                <a:latin typeface="Arial"/>
                <a:cs typeface="Arial"/>
              </a:rPr>
              <a:t>4</a:t>
            </a:r>
            <a:r>
              <a:rPr sz="750" b="1" kern="0" spc="60" dirty="0">
                <a:solidFill>
                  <a:srgbClr val="4B4D4F"/>
                </a:solidFill>
                <a:latin typeface="Arial"/>
                <a:cs typeface="Arial"/>
              </a:rPr>
              <a:t> </a:t>
            </a:r>
            <a:r>
              <a:rPr sz="600" kern="0" dirty="0">
                <a:solidFill>
                  <a:srgbClr val="4B4D4F"/>
                </a:solidFill>
                <a:latin typeface="Arial"/>
                <a:cs typeface="Arial"/>
              </a:rPr>
              <a:t>45</a:t>
            </a:r>
            <a:r>
              <a:rPr sz="600" kern="0" spc="135" dirty="0">
                <a:solidFill>
                  <a:srgbClr val="4B4D4F"/>
                </a:solidFill>
                <a:latin typeface="Arial"/>
                <a:cs typeface="Arial"/>
              </a:rPr>
              <a:t> </a:t>
            </a:r>
            <a:r>
              <a:rPr sz="600" kern="0" dirty="0">
                <a:solidFill>
                  <a:srgbClr val="4B4D4F"/>
                </a:solidFill>
                <a:latin typeface="Arial"/>
                <a:cs typeface="Arial"/>
              </a:rPr>
              <a:t>to</a:t>
            </a:r>
            <a:r>
              <a:rPr sz="600" kern="0" spc="68" dirty="0">
                <a:solidFill>
                  <a:srgbClr val="4B4D4F"/>
                </a:solidFill>
                <a:latin typeface="Arial"/>
                <a:cs typeface="Arial"/>
              </a:rPr>
              <a:t> </a:t>
            </a:r>
            <a:r>
              <a:rPr sz="600" kern="0" spc="-38" dirty="0">
                <a:solidFill>
                  <a:srgbClr val="4B4D4F"/>
                </a:solidFill>
                <a:latin typeface="Arial"/>
                <a:cs typeface="Arial"/>
              </a:rPr>
              <a:t>55</a:t>
            </a:r>
            <a:endParaRPr sz="600" kern="0">
              <a:solidFill>
                <a:sysClr val="windowText" lastClr="000000"/>
              </a:solidFill>
              <a:latin typeface="Arial"/>
              <a:cs typeface="Arial"/>
            </a:endParaRPr>
          </a:p>
        </p:txBody>
      </p:sp>
      <p:sp>
        <p:nvSpPr>
          <p:cNvPr id="24" name="object 24"/>
          <p:cNvSpPr txBox="1"/>
          <p:nvPr/>
        </p:nvSpPr>
        <p:spPr>
          <a:xfrm>
            <a:off x="10737223" y="1932962"/>
            <a:ext cx="429578" cy="135615"/>
          </a:xfrm>
          <a:prstGeom prst="rect">
            <a:avLst/>
          </a:prstGeom>
        </p:spPr>
        <p:txBody>
          <a:bodyPr vert="horz" wrap="square" lIns="0" tIns="20003" rIns="0" bIns="0" rtlCol="0">
            <a:spAutoFit/>
          </a:bodyPr>
          <a:lstStyle/>
          <a:p>
            <a:pPr marL="19050" defTabSz="1371600">
              <a:spcBef>
                <a:spcPts val="158"/>
              </a:spcBef>
            </a:pPr>
            <a:r>
              <a:rPr sz="750" b="1" kern="0" dirty="0">
                <a:solidFill>
                  <a:srgbClr val="4B4D4F"/>
                </a:solidFill>
                <a:latin typeface="Arial"/>
                <a:cs typeface="Arial"/>
              </a:rPr>
              <a:t>3</a:t>
            </a:r>
            <a:r>
              <a:rPr sz="750" b="1" kern="0" spc="30" dirty="0">
                <a:solidFill>
                  <a:srgbClr val="4B4D4F"/>
                </a:solidFill>
                <a:latin typeface="Arial"/>
                <a:cs typeface="Arial"/>
              </a:rPr>
              <a:t> </a:t>
            </a:r>
            <a:r>
              <a:rPr sz="600" kern="0" dirty="0">
                <a:solidFill>
                  <a:srgbClr val="4B4D4F"/>
                </a:solidFill>
                <a:latin typeface="Arial"/>
                <a:cs typeface="Arial"/>
              </a:rPr>
              <a:t>56</a:t>
            </a:r>
            <a:r>
              <a:rPr sz="600" kern="0" spc="98" dirty="0">
                <a:solidFill>
                  <a:srgbClr val="4B4D4F"/>
                </a:solidFill>
                <a:latin typeface="Arial"/>
                <a:cs typeface="Arial"/>
              </a:rPr>
              <a:t> </a:t>
            </a:r>
            <a:r>
              <a:rPr sz="600" kern="0" dirty="0">
                <a:solidFill>
                  <a:srgbClr val="4B4D4F"/>
                </a:solidFill>
                <a:latin typeface="Arial"/>
                <a:cs typeface="Arial"/>
              </a:rPr>
              <a:t>to</a:t>
            </a:r>
            <a:r>
              <a:rPr sz="600" kern="0" spc="83" dirty="0">
                <a:solidFill>
                  <a:srgbClr val="4B4D4F"/>
                </a:solidFill>
                <a:latin typeface="Arial"/>
                <a:cs typeface="Arial"/>
              </a:rPr>
              <a:t> </a:t>
            </a:r>
            <a:r>
              <a:rPr sz="600" kern="0" spc="-53" dirty="0">
                <a:solidFill>
                  <a:srgbClr val="4B4D4F"/>
                </a:solidFill>
                <a:latin typeface="Arial"/>
                <a:cs typeface="Arial"/>
              </a:rPr>
              <a:t>65</a:t>
            </a:r>
            <a:endParaRPr sz="600" kern="0">
              <a:solidFill>
                <a:sysClr val="windowText" lastClr="000000"/>
              </a:solidFill>
              <a:latin typeface="Arial"/>
              <a:cs typeface="Arial"/>
            </a:endParaRPr>
          </a:p>
        </p:txBody>
      </p:sp>
      <p:sp>
        <p:nvSpPr>
          <p:cNvPr id="25" name="object 25"/>
          <p:cNvSpPr txBox="1"/>
          <p:nvPr/>
        </p:nvSpPr>
        <p:spPr>
          <a:xfrm>
            <a:off x="11919084" y="1932962"/>
            <a:ext cx="504825" cy="135615"/>
          </a:xfrm>
          <a:prstGeom prst="rect">
            <a:avLst/>
          </a:prstGeom>
        </p:spPr>
        <p:txBody>
          <a:bodyPr vert="horz" wrap="square" lIns="0" tIns="20003" rIns="0" bIns="0" rtlCol="0">
            <a:spAutoFit/>
          </a:bodyPr>
          <a:lstStyle/>
          <a:p>
            <a:pPr marL="19050" defTabSz="1371600">
              <a:spcBef>
                <a:spcPts val="158"/>
              </a:spcBef>
            </a:pPr>
            <a:r>
              <a:rPr sz="750" b="1" kern="0" dirty="0">
                <a:solidFill>
                  <a:srgbClr val="4B4D4F"/>
                </a:solidFill>
                <a:latin typeface="Arial"/>
                <a:cs typeface="Arial"/>
              </a:rPr>
              <a:t>2</a:t>
            </a:r>
            <a:r>
              <a:rPr sz="750" b="1" kern="0" spc="698" dirty="0">
                <a:solidFill>
                  <a:srgbClr val="4B4D4F"/>
                </a:solidFill>
                <a:latin typeface="Arial"/>
                <a:cs typeface="Arial"/>
              </a:rPr>
              <a:t> </a:t>
            </a:r>
            <a:r>
              <a:rPr sz="900" kern="0" baseline="6944" dirty="0">
                <a:solidFill>
                  <a:srgbClr val="4B4D4F"/>
                </a:solidFill>
                <a:latin typeface="Arial"/>
                <a:cs typeface="Arial"/>
              </a:rPr>
              <a:t>66</a:t>
            </a:r>
            <a:r>
              <a:rPr sz="900" kern="0" spc="78" baseline="6944" dirty="0">
                <a:solidFill>
                  <a:srgbClr val="4B4D4F"/>
                </a:solidFill>
                <a:latin typeface="Arial"/>
                <a:cs typeface="Arial"/>
              </a:rPr>
              <a:t> </a:t>
            </a:r>
            <a:r>
              <a:rPr sz="900" kern="0" baseline="6944" dirty="0">
                <a:solidFill>
                  <a:srgbClr val="4B4D4F"/>
                </a:solidFill>
                <a:latin typeface="Arial"/>
                <a:cs typeface="Arial"/>
              </a:rPr>
              <a:t>to</a:t>
            </a:r>
            <a:r>
              <a:rPr sz="900" kern="0" spc="90" baseline="6944" dirty="0">
                <a:solidFill>
                  <a:srgbClr val="4B4D4F"/>
                </a:solidFill>
                <a:latin typeface="Arial"/>
                <a:cs typeface="Arial"/>
              </a:rPr>
              <a:t> </a:t>
            </a:r>
            <a:r>
              <a:rPr sz="900" kern="0" spc="-56" baseline="6944" dirty="0">
                <a:solidFill>
                  <a:srgbClr val="4B4D4F"/>
                </a:solidFill>
                <a:latin typeface="Arial"/>
                <a:cs typeface="Arial"/>
              </a:rPr>
              <a:t>75</a:t>
            </a:r>
            <a:endParaRPr sz="900" kern="0" baseline="6944">
              <a:solidFill>
                <a:sysClr val="windowText" lastClr="000000"/>
              </a:solidFill>
              <a:latin typeface="Arial"/>
              <a:cs typeface="Arial"/>
            </a:endParaRPr>
          </a:p>
        </p:txBody>
      </p:sp>
      <p:sp>
        <p:nvSpPr>
          <p:cNvPr id="26" name="object 26"/>
          <p:cNvSpPr txBox="1"/>
          <p:nvPr/>
        </p:nvSpPr>
        <p:spPr>
          <a:xfrm>
            <a:off x="13091640" y="1932963"/>
            <a:ext cx="617220" cy="135615"/>
          </a:xfrm>
          <a:prstGeom prst="rect">
            <a:avLst/>
          </a:prstGeom>
        </p:spPr>
        <p:txBody>
          <a:bodyPr vert="horz" wrap="square" lIns="0" tIns="20003" rIns="0" bIns="0" rtlCol="0">
            <a:spAutoFit/>
          </a:bodyPr>
          <a:lstStyle/>
          <a:p>
            <a:pPr marL="19050" defTabSz="1371600">
              <a:spcBef>
                <a:spcPts val="158"/>
              </a:spcBef>
            </a:pPr>
            <a:r>
              <a:rPr sz="750" b="1" kern="0" spc="-105" dirty="0">
                <a:solidFill>
                  <a:srgbClr val="4B4D4F"/>
                </a:solidFill>
                <a:latin typeface="Arial"/>
                <a:cs typeface="Arial"/>
              </a:rPr>
              <a:t>1</a:t>
            </a:r>
            <a:r>
              <a:rPr sz="750" b="1" kern="0" spc="45" dirty="0">
                <a:solidFill>
                  <a:srgbClr val="4B4D4F"/>
                </a:solidFill>
                <a:latin typeface="Arial"/>
                <a:cs typeface="Arial"/>
              </a:rPr>
              <a:t> </a:t>
            </a:r>
            <a:r>
              <a:rPr sz="600" kern="0" dirty="0">
                <a:solidFill>
                  <a:srgbClr val="4B4D4F"/>
                </a:solidFill>
                <a:latin typeface="Arial"/>
                <a:cs typeface="Arial"/>
              </a:rPr>
              <a:t>Older</a:t>
            </a:r>
            <a:r>
              <a:rPr sz="600" kern="0" spc="113" dirty="0">
                <a:solidFill>
                  <a:srgbClr val="4B4D4F"/>
                </a:solidFill>
                <a:latin typeface="Arial"/>
                <a:cs typeface="Arial"/>
              </a:rPr>
              <a:t> </a:t>
            </a:r>
            <a:r>
              <a:rPr sz="600" kern="0" dirty="0">
                <a:solidFill>
                  <a:srgbClr val="4B4D4F"/>
                </a:solidFill>
                <a:latin typeface="Arial"/>
                <a:cs typeface="Arial"/>
              </a:rPr>
              <a:t>than</a:t>
            </a:r>
            <a:r>
              <a:rPr sz="600" kern="0" spc="127" dirty="0">
                <a:solidFill>
                  <a:srgbClr val="4B4D4F"/>
                </a:solidFill>
                <a:latin typeface="Arial"/>
                <a:cs typeface="Arial"/>
              </a:rPr>
              <a:t> </a:t>
            </a:r>
            <a:r>
              <a:rPr sz="600" kern="0" spc="-38" dirty="0">
                <a:solidFill>
                  <a:srgbClr val="4B4D4F"/>
                </a:solidFill>
                <a:latin typeface="Arial"/>
                <a:cs typeface="Arial"/>
              </a:rPr>
              <a:t>75</a:t>
            </a:r>
            <a:endParaRPr sz="600" kern="0">
              <a:solidFill>
                <a:sysClr val="windowText" lastClr="000000"/>
              </a:solidFill>
              <a:latin typeface="Arial"/>
              <a:cs typeface="Arial"/>
            </a:endParaRPr>
          </a:p>
        </p:txBody>
      </p:sp>
      <p:sp>
        <p:nvSpPr>
          <p:cNvPr id="27" name="object 27"/>
          <p:cNvSpPr txBox="1"/>
          <p:nvPr/>
        </p:nvSpPr>
        <p:spPr>
          <a:xfrm>
            <a:off x="8428723" y="2294507"/>
            <a:ext cx="3109913" cy="462306"/>
          </a:xfrm>
          <a:prstGeom prst="rect">
            <a:avLst/>
          </a:prstGeom>
        </p:spPr>
        <p:txBody>
          <a:bodyPr vert="horz" wrap="square" lIns="0" tIns="51435" rIns="0" bIns="0" rtlCol="0">
            <a:spAutoFit/>
          </a:bodyPr>
          <a:lstStyle/>
          <a:p>
            <a:pPr marL="19050" defTabSz="1371600">
              <a:spcBef>
                <a:spcPts val="405"/>
              </a:spcBef>
            </a:pPr>
            <a:r>
              <a:rPr sz="900" b="1" kern="0" dirty="0">
                <a:solidFill>
                  <a:srgbClr val="4B4D4F"/>
                </a:solidFill>
                <a:latin typeface="Arial"/>
                <a:cs typeface="Arial"/>
              </a:rPr>
              <a:t>When</a:t>
            </a:r>
            <a:r>
              <a:rPr sz="900" b="1" kern="0" spc="105" dirty="0">
                <a:solidFill>
                  <a:srgbClr val="4B4D4F"/>
                </a:solidFill>
                <a:latin typeface="Arial"/>
                <a:cs typeface="Arial"/>
              </a:rPr>
              <a:t> </a:t>
            </a:r>
            <a:r>
              <a:rPr sz="900" b="1" kern="0" dirty="0">
                <a:solidFill>
                  <a:srgbClr val="4B4D4F"/>
                </a:solidFill>
                <a:latin typeface="Arial"/>
                <a:cs typeface="Arial"/>
              </a:rPr>
              <a:t>do</a:t>
            </a:r>
            <a:r>
              <a:rPr sz="900" b="1" kern="0" spc="105" dirty="0">
                <a:solidFill>
                  <a:srgbClr val="4B4D4F"/>
                </a:solidFill>
                <a:latin typeface="Arial"/>
                <a:cs typeface="Arial"/>
              </a:rPr>
              <a:t> </a:t>
            </a:r>
            <a:r>
              <a:rPr sz="900" b="1" kern="0" dirty="0">
                <a:solidFill>
                  <a:srgbClr val="4B4D4F"/>
                </a:solidFill>
                <a:latin typeface="Arial"/>
                <a:cs typeface="Arial"/>
              </a:rPr>
              <a:t>you</a:t>
            </a:r>
            <a:r>
              <a:rPr sz="900" b="1" kern="0" spc="105" dirty="0">
                <a:solidFill>
                  <a:srgbClr val="4B4D4F"/>
                </a:solidFill>
                <a:latin typeface="Arial"/>
                <a:cs typeface="Arial"/>
              </a:rPr>
              <a:t> </a:t>
            </a:r>
            <a:r>
              <a:rPr sz="900" b="1" kern="0" dirty="0">
                <a:solidFill>
                  <a:srgbClr val="4B4D4F"/>
                </a:solidFill>
                <a:latin typeface="Arial"/>
                <a:cs typeface="Arial"/>
              </a:rPr>
              <a:t>expect</a:t>
            </a:r>
            <a:r>
              <a:rPr sz="900" b="1" kern="0" spc="143" dirty="0">
                <a:solidFill>
                  <a:srgbClr val="4B4D4F"/>
                </a:solidFill>
                <a:latin typeface="Arial"/>
                <a:cs typeface="Arial"/>
              </a:rPr>
              <a:t> </a:t>
            </a:r>
            <a:r>
              <a:rPr sz="900" b="1" kern="0" dirty="0">
                <a:solidFill>
                  <a:srgbClr val="4B4D4F"/>
                </a:solidFill>
                <a:latin typeface="Arial"/>
                <a:cs typeface="Arial"/>
              </a:rPr>
              <a:t>to</a:t>
            </a:r>
            <a:r>
              <a:rPr sz="900" b="1" kern="0" spc="83" dirty="0">
                <a:solidFill>
                  <a:srgbClr val="4B4D4F"/>
                </a:solidFill>
                <a:latin typeface="Arial"/>
                <a:cs typeface="Arial"/>
              </a:rPr>
              <a:t> </a:t>
            </a:r>
            <a:r>
              <a:rPr sz="900" b="1" kern="0" dirty="0">
                <a:solidFill>
                  <a:srgbClr val="4B4D4F"/>
                </a:solidFill>
                <a:latin typeface="Arial"/>
                <a:cs typeface="Arial"/>
              </a:rPr>
              <a:t>start</a:t>
            </a:r>
            <a:r>
              <a:rPr sz="900" b="1" kern="0" spc="120" dirty="0">
                <a:solidFill>
                  <a:srgbClr val="4B4D4F"/>
                </a:solidFill>
                <a:latin typeface="Arial"/>
                <a:cs typeface="Arial"/>
              </a:rPr>
              <a:t> </a:t>
            </a:r>
            <a:r>
              <a:rPr sz="900" b="1" kern="0" dirty="0">
                <a:solidFill>
                  <a:srgbClr val="4B4D4F"/>
                </a:solidFill>
                <a:latin typeface="Arial"/>
                <a:cs typeface="Arial"/>
              </a:rPr>
              <a:t>drawing</a:t>
            </a:r>
            <a:r>
              <a:rPr sz="900" b="1" kern="0" spc="105" dirty="0">
                <a:solidFill>
                  <a:srgbClr val="4B4D4F"/>
                </a:solidFill>
                <a:latin typeface="Arial"/>
                <a:cs typeface="Arial"/>
              </a:rPr>
              <a:t> </a:t>
            </a:r>
            <a:r>
              <a:rPr sz="900" b="1" kern="0" spc="-15" dirty="0">
                <a:solidFill>
                  <a:srgbClr val="4B4D4F"/>
                </a:solidFill>
                <a:latin typeface="Arial"/>
                <a:cs typeface="Arial"/>
              </a:rPr>
              <a:t>income?</a:t>
            </a:r>
            <a:endParaRPr sz="900" kern="0">
              <a:solidFill>
                <a:sysClr val="windowText" lastClr="000000"/>
              </a:solidFill>
              <a:latin typeface="Arial"/>
              <a:cs typeface="Arial"/>
            </a:endParaRPr>
          </a:p>
          <a:p>
            <a:pPr marL="19050" defTabSz="1371600">
              <a:spcBef>
                <a:spcPts val="225"/>
              </a:spcBef>
              <a:tabLst>
                <a:tab pos="1186815" algn="l"/>
                <a:tab pos="2347913" algn="l"/>
              </a:tabLst>
            </a:pPr>
            <a:r>
              <a:rPr sz="750" b="1" kern="0" dirty="0">
                <a:solidFill>
                  <a:srgbClr val="4B4D4F"/>
                </a:solidFill>
                <a:latin typeface="Arial"/>
                <a:cs typeface="Arial"/>
              </a:rPr>
              <a:t>5</a:t>
            </a:r>
            <a:r>
              <a:rPr sz="750" b="1" kern="0" spc="45" dirty="0">
                <a:solidFill>
                  <a:srgbClr val="4B4D4F"/>
                </a:solidFill>
                <a:latin typeface="Arial"/>
                <a:cs typeface="Arial"/>
              </a:rPr>
              <a:t> </a:t>
            </a:r>
            <a:r>
              <a:rPr sz="600" kern="0" dirty="0">
                <a:solidFill>
                  <a:srgbClr val="4B4D4F"/>
                </a:solidFill>
                <a:latin typeface="Arial"/>
                <a:cs typeface="Arial"/>
              </a:rPr>
              <a:t>Not</a:t>
            </a:r>
            <a:r>
              <a:rPr sz="600" kern="0" spc="113" dirty="0">
                <a:solidFill>
                  <a:srgbClr val="4B4D4F"/>
                </a:solidFill>
                <a:latin typeface="Arial"/>
                <a:cs typeface="Arial"/>
              </a:rPr>
              <a:t> </a:t>
            </a:r>
            <a:r>
              <a:rPr sz="600" kern="0" dirty="0">
                <a:solidFill>
                  <a:srgbClr val="4B4D4F"/>
                </a:solidFill>
                <a:latin typeface="Arial"/>
                <a:cs typeface="Arial"/>
              </a:rPr>
              <a:t>for</a:t>
            </a:r>
            <a:r>
              <a:rPr sz="600" kern="0" spc="113" dirty="0">
                <a:solidFill>
                  <a:srgbClr val="4B4D4F"/>
                </a:solidFill>
                <a:latin typeface="Arial"/>
                <a:cs typeface="Arial"/>
              </a:rPr>
              <a:t> </a:t>
            </a:r>
            <a:r>
              <a:rPr sz="600" kern="0" dirty="0">
                <a:solidFill>
                  <a:srgbClr val="4B4D4F"/>
                </a:solidFill>
                <a:latin typeface="Arial"/>
                <a:cs typeface="Arial"/>
              </a:rPr>
              <a:t>at</a:t>
            </a:r>
            <a:r>
              <a:rPr sz="600" kern="0" spc="113" dirty="0">
                <a:solidFill>
                  <a:srgbClr val="4B4D4F"/>
                </a:solidFill>
                <a:latin typeface="Arial"/>
                <a:cs typeface="Arial"/>
              </a:rPr>
              <a:t> </a:t>
            </a:r>
            <a:r>
              <a:rPr sz="600" kern="0" spc="-15" dirty="0">
                <a:solidFill>
                  <a:srgbClr val="4B4D4F"/>
                </a:solidFill>
                <a:latin typeface="Arial"/>
                <a:cs typeface="Arial"/>
              </a:rPr>
              <a:t>least</a:t>
            </a:r>
            <a:r>
              <a:rPr sz="600" kern="0" dirty="0">
                <a:solidFill>
                  <a:srgbClr val="4B4D4F"/>
                </a:solidFill>
                <a:latin typeface="Arial"/>
                <a:cs typeface="Arial"/>
              </a:rPr>
              <a:t>	</a:t>
            </a:r>
            <a:r>
              <a:rPr sz="750" b="1" kern="0" dirty="0">
                <a:solidFill>
                  <a:srgbClr val="4B4D4F"/>
                </a:solidFill>
                <a:latin typeface="Arial"/>
                <a:cs typeface="Arial"/>
              </a:rPr>
              <a:t>4</a:t>
            </a:r>
            <a:r>
              <a:rPr sz="750" b="1" kern="0" spc="38" dirty="0">
                <a:solidFill>
                  <a:srgbClr val="4B4D4F"/>
                </a:solidFill>
                <a:latin typeface="Arial"/>
                <a:cs typeface="Arial"/>
              </a:rPr>
              <a:t> </a:t>
            </a:r>
            <a:r>
              <a:rPr sz="600" kern="0" dirty="0">
                <a:solidFill>
                  <a:srgbClr val="4B4D4F"/>
                </a:solidFill>
                <a:latin typeface="Arial"/>
                <a:cs typeface="Arial"/>
              </a:rPr>
              <a:t>In</a:t>
            </a:r>
            <a:r>
              <a:rPr sz="600" kern="0" spc="53" dirty="0">
                <a:solidFill>
                  <a:srgbClr val="4B4D4F"/>
                </a:solidFill>
                <a:latin typeface="Arial"/>
                <a:cs typeface="Arial"/>
              </a:rPr>
              <a:t> </a:t>
            </a:r>
            <a:r>
              <a:rPr sz="600" kern="0" spc="-15" dirty="0">
                <a:solidFill>
                  <a:srgbClr val="4B4D4F"/>
                </a:solidFill>
                <a:latin typeface="Arial"/>
                <a:cs typeface="Arial"/>
              </a:rPr>
              <a:t>10</a:t>
            </a:r>
            <a:r>
              <a:rPr sz="600" kern="0" spc="75" dirty="0">
                <a:solidFill>
                  <a:srgbClr val="4B4D4F"/>
                </a:solidFill>
                <a:latin typeface="Arial"/>
                <a:cs typeface="Arial"/>
              </a:rPr>
              <a:t> </a:t>
            </a:r>
            <a:r>
              <a:rPr sz="600" kern="0" dirty="0">
                <a:solidFill>
                  <a:srgbClr val="4B4D4F"/>
                </a:solidFill>
                <a:latin typeface="Arial"/>
                <a:cs typeface="Arial"/>
              </a:rPr>
              <a:t>to</a:t>
            </a:r>
            <a:r>
              <a:rPr sz="600" kern="0" spc="68" dirty="0">
                <a:solidFill>
                  <a:srgbClr val="4B4D4F"/>
                </a:solidFill>
                <a:latin typeface="Arial"/>
                <a:cs typeface="Arial"/>
              </a:rPr>
              <a:t> </a:t>
            </a:r>
            <a:r>
              <a:rPr sz="600" kern="0" dirty="0">
                <a:solidFill>
                  <a:srgbClr val="4B4D4F"/>
                </a:solidFill>
                <a:latin typeface="Arial"/>
                <a:cs typeface="Arial"/>
              </a:rPr>
              <a:t>20</a:t>
            </a:r>
            <a:r>
              <a:rPr sz="600" kern="0" spc="90" dirty="0">
                <a:solidFill>
                  <a:srgbClr val="4B4D4F"/>
                </a:solidFill>
                <a:latin typeface="Arial"/>
                <a:cs typeface="Arial"/>
              </a:rPr>
              <a:t> </a:t>
            </a:r>
            <a:r>
              <a:rPr sz="600" kern="0" spc="-30" dirty="0">
                <a:solidFill>
                  <a:srgbClr val="4B4D4F"/>
                </a:solidFill>
                <a:latin typeface="Arial"/>
                <a:cs typeface="Arial"/>
              </a:rPr>
              <a:t>years</a:t>
            </a:r>
            <a:r>
              <a:rPr sz="600" kern="0" dirty="0">
                <a:solidFill>
                  <a:srgbClr val="4B4D4F"/>
                </a:solidFill>
                <a:latin typeface="Arial"/>
                <a:cs typeface="Arial"/>
              </a:rPr>
              <a:t>	</a:t>
            </a:r>
            <a:r>
              <a:rPr sz="750" b="1" kern="0" dirty="0">
                <a:solidFill>
                  <a:srgbClr val="4B4D4F"/>
                </a:solidFill>
                <a:latin typeface="Arial"/>
                <a:cs typeface="Arial"/>
              </a:rPr>
              <a:t>3</a:t>
            </a:r>
            <a:r>
              <a:rPr sz="750" b="1" kern="0" spc="23" dirty="0">
                <a:solidFill>
                  <a:srgbClr val="4B4D4F"/>
                </a:solidFill>
                <a:latin typeface="Arial"/>
                <a:cs typeface="Arial"/>
              </a:rPr>
              <a:t> </a:t>
            </a:r>
            <a:r>
              <a:rPr sz="600" kern="0" dirty="0">
                <a:solidFill>
                  <a:srgbClr val="4B4D4F"/>
                </a:solidFill>
                <a:latin typeface="Arial"/>
                <a:cs typeface="Arial"/>
              </a:rPr>
              <a:t>In</a:t>
            </a:r>
            <a:r>
              <a:rPr sz="600" kern="0" spc="75" dirty="0">
                <a:solidFill>
                  <a:srgbClr val="4B4D4F"/>
                </a:solidFill>
                <a:latin typeface="Arial"/>
                <a:cs typeface="Arial"/>
              </a:rPr>
              <a:t> </a:t>
            </a:r>
            <a:r>
              <a:rPr sz="600" kern="0" dirty="0">
                <a:solidFill>
                  <a:srgbClr val="4B4D4F"/>
                </a:solidFill>
                <a:latin typeface="Arial"/>
                <a:cs typeface="Arial"/>
              </a:rPr>
              <a:t>five</a:t>
            </a:r>
            <a:r>
              <a:rPr sz="600" kern="0" spc="105" dirty="0">
                <a:solidFill>
                  <a:srgbClr val="4B4D4F"/>
                </a:solidFill>
                <a:latin typeface="Arial"/>
                <a:cs typeface="Arial"/>
              </a:rPr>
              <a:t> </a:t>
            </a:r>
            <a:r>
              <a:rPr sz="600" kern="0" dirty="0">
                <a:solidFill>
                  <a:srgbClr val="4B4D4F"/>
                </a:solidFill>
                <a:latin typeface="Arial"/>
                <a:cs typeface="Arial"/>
              </a:rPr>
              <a:t>to</a:t>
            </a:r>
            <a:r>
              <a:rPr sz="600" kern="0" spc="75" dirty="0">
                <a:solidFill>
                  <a:srgbClr val="4B4D4F"/>
                </a:solidFill>
                <a:latin typeface="Arial"/>
                <a:cs typeface="Arial"/>
              </a:rPr>
              <a:t> </a:t>
            </a:r>
            <a:r>
              <a:rPr sz="600" kern="0" spc="-15" dirty="0">
                <a:solidFill>
                  <a:srgbClr val="4B4D4F"/>
                </a:solidFill>
                <a:latin typeface="Arial"/>
                <a:cs typeface="Arial"/>
              </a:rPr>
              <a:t>10</a:t>
            </a:r>
            <a:r>
              <a:rPr sz="600" kern="0" spc="75" dirty="0">
                <a:solidFill>
                  <a:srgbClr val="4B4D4F"/>
                </a:solidFill>
                <a:latin typeface="Arial"/>
                <a:cs typeface="Arial"/>
              </a:rPr>
              <a:t> </a:t>
            </a:r>
            <a:r>
              <a:rPr sz="600" kern="0" spc="-30" dirty="0">
                <a:solidFill>
                  <a:srgbClr val="4B4D4F"/>
                </a:solidFill>
                <a:latin typeface="Arial"/>
                <a:cs typeface="Arial"/>
              </a:rPr>
              <a:t>years</a:t>
            </a:r>
            <a:endParaRPr sz="600" kern="0">
              <a:solidFill>
                <a:sysClr val="windowText" lastClr="000000"/>
              </a:solidFill>
              <a:latin typeface="Arial"/>
              <a:cs typeface="Arial"/>
            </a:endParaRPr>
          </a:p>
          <a:p>
            <a:pPr marL="96203" defTabSz="1371600">
              <a:spcBef>
                <a:spcPts val="293"/>
              </a:spcBef>
            </a:pPr>
            <a:r>
              <a:rPr sz="600" kern="0" dirty="0">
                <a:solidFill>
                  <a:srgbClr val="4B4D4F"/>
                </a:solidFill>
                <a:latin typeface="Arial"/>
                <a:cs typeface="Arial"/>
              </a:rPr>
              <a:t>20</a:t>
            </a:r>
            <a:r>
              <a:rPr sz="600" kern="0" spc="75" dirty="0">
                <a:solidFill>
                  <a:srgbClr val="4B4D4F"/>
                </a:solidFill>
                <a:latin typeface="Arial"/>
                <a:cs typeface="Arial"/>
              </a:rPr>
              <a:t> </a:t>
            </a:r>
            <a:r>
              <a:rPr sz="600" kern="0" spc="-15" dirty="0">
                <a:solidFill>
                  <a:srgbClr val="4B4D4F"/>
                </a:solidFill>
                <a:latin typeface="Arial"/>
                <a:cs typeface="Arial"/>
              </a:rPr>
              <a:t>years</a:t>
            </a:r>
            <a:endParaRPr sz="600" kern="0">
              <a:solidFill>
                <a:sysClr val="windowText" lastClr="000000"/>
              </a:solidFill>
              <a:latin typeface="Arial"/>
              <a:cs typeface="Arial"/>
            </a:endParaRPr>
          </a:p>
        </p:txBody>
      </p:sp>
      <p:sp>
        <p:nvSpPr>
          <p:cNvPr id="28" name="object 28"/>
          <p:cNvSpPr txBox="1"/>
          <p:nvPr/>
        </p:nvSpPr>
        <p:spPr>
          <a:xfrm>
            <a:off x="11919444" y="2491757"/>
            <a:ext cx="939165" cy="199735"/>
          </a:xfrm>
          <a:prstGeom prst="rect">
            <a:avLst/>
          </a:prstGeom>
        </p:spPr>
        <p:txBody>
          <a:bodyPr vert="horz" wrap="square" lIns="0" tIns="20003" rIns="0" bIns="0" rtlCol="0">
            <a:spAutoFit/>
          </a:bodyPr>
          <a:lstStyle/>
          <a:p>
            <a:pPr marL="19050" defTabSz="1371600">
              <a:lnSpc>
                <a:spcPts val="795"/>
              </a:lnSpc>
              <a:spcBef>
                <a:spcPts val="158"/>
              </a:spcBef>
            </a:pPr>
            <a:r>
              <a:rPr sz="750" b="1" kern="0" spc="-75" dirty="0">
                <a:solidFill>
                  <a:srgbClr val="4B4D4F"/>
                </a:solidFill>
                <a:latin typeface="Arial"/>
                <a:cs typeface="Arial"/>
              </a:rPr>
              <a:t>2</a:t>
            </a:r>
            <a:endParaRPr sz="750" kern="0">
              <a:solidFill>
                <a:sysClr val="windowText" lastClr="000000"/>
              </a:solidFill>
              <a:latin typeface="Arial"/>
              <a:cs typeface="Arial"/>
            </a:endParaRPr>
          </a:p>
          <a:p>
            <a:pPr marL="175259" defTabSz="1371600">
              <a:lnSpc>
                <a:spcPts val="614"/>
              </a:lnSpc>
            </a:pPr>
            <a:r>
              <a:rPr sz="600" kern="0" dirty="0">
                <a:solidFill>
                  <a:srgbClr val="4B4D4F"/>
                </a:solidFill>
                <a:latin typeface="Arial"/>
                <a:cs typeface="Arial"/>
              </a:rPr>
              <a:t>Not</a:t>
            </a:r>
            <a:r>
              <a:rPr sz="600" kern="0" spc="120" dirty="0">
                <a:solidFill>
                  <a:srgbClr val="4B4D4F"/>
                </a:solidFill>
                <a:latin typeface="Arial"/>
                <a:cs typeface="Arial"/>
              </a:rPr>
              <a:t> </a:t>
            </a:r>
            <a:r>
              <a:rPr sz="600" kern="0" dirty="0">
                <a:solidFill>
                  <a:srgbClr val="4B4D4F"/>
                </a:solidFill>
                <a:latin typeface="Arial"/>
                <a:cs typeface="Arial"/>
              </a:rPr>
              <a:t>now,</a:t>
            </a:r>
            <a:r>
              <a:rPr sz="600" kern="0" spc="165" dirty="0">
                <a:solidFill>
                  <a:srgbClr val="4B4D4F"/>
                </a:solidFill>
                <a:latin typeface="Arial"/>
                <a:cs typeface="Arial"/>
              </a:rPr>
              <a:t> </a:t>
            </a:r>
            <a:r>
              <a:rPr sz="600" kern="0" dirty="0">
                <a:solidFill>
                  <a:srgbClr val="4B4D4F"/>
                </a:solidFill>
                <a:latin typeface="Arial"/>
                <a:cs typeface="Arial"/>
              </a:rPr>
              <a:t>but</a:t>
            </a:r>
            <a:r>
              <a:rPr sz="600" kern="0" spc="158" dirty="0">
                <a:solidFill>
                  <a:srgbClr val="4B4D4F"/>
                </a:solidFill>
                <a:latin typeface="Arial"/>
                <a:cs typeface="Arial"/>
              </a:rPr>
              <a:t> </a:t>
            </a:r>
            <a:r>
              <a:rPr sz="600" kern="0" spc="-15" dirty="0">
                <a:solidFill>
                  <a:srgbClr val="4B4D4F"/>
                </a:solidFill>
                <a:latin typeface="Arial"/>
                <a:cs typeface="Arial"/>
              </a:rPr>
              <a:t>within</a:t>
            </a:r>
            <a:endParaRPr sz="600" kern="0">
              <a:solidFill>
                <a:sysClr val="windowText" lastClr="000000"/>
              </a:solidFill>
              <a:latin typeface="Arial"/>
              <a:cs typeface="Arial"/>
            </a:endParaRPr>
          </a:p>
        </p:txBody>
      </p:sp>
      <p:sp>
        <p:nvSpPr>
          <p:cNvPr id="29" name="object 29"/>
          <p:cNvSpPr txBox="1"/>
          <p:nvPr/>
        </p:nvSpPr>
        <p:spPr>
          <a:xfrm>
            <a:off x="12064704" y="2695765"/>
            <a:ext cx="396240" cy="110608"/>
          </a:xfrm>
          <a:prstGeom prst="rect">
            <a:avLst/>
          </a:prstGeom>
        </p:spPr>
        <p:txBody>
          <a:bodyPr vert="horz" wrap="square" lIns="0" tIns="18098" rIns="0" bIns="0" rtlCol="0">
            <a:spAutoFit/>
          </a:bodyPr>
          <a:lstStyle/>
          <a:p>
            <a:pPr marL="19050" defTabSz="1371600">
              <a:spcBef>
                <a:spcPts val="143"/>
              </a:spcBef>
            </a:pPr>
            <a:r>
              <a:rPr sz="600" kern="0" dirty="0">
                <a:solidFill>
                  <a:srgbClr val="4B4D4F"/>
                </a:solidFill>
                <a:latin typeface="Arial"/>
                <a:cs typeface="Arial"/>
              </a:rPr>
              <a:t>five</a:t>
            </a:r>
            <a:r>
              <a:rPr sz="600" kern="0" spc="150" dirty="0">
                <a:solidFill>
                  <a:srgbClr val="4B4D4F"/>
                </a:solidFill>
                <a:latin typeface="Arial"/>
                <a:cs typeface="Arial"/>
              </a:rPr>
              <a:t> </a:t>
            </a:r>
            <a:r>
              <a:rPr sz="600" kern="0" spc="-15" dirty="0">
                <a:solidFill>
                  <a:srgbClr val="4B4D4F"/>
                </a:solidFill>
                <a:latin typeface="Arial"/>
                <a:cs typeface="Arial"/>
              </a:rPr>
              <a:t>years</a:t>
            </a:r>
            <a:endParaRPr sz="600" kern="0">
              <a:solidFill>
                <a:sysClr val="windowText" lastClr="000000"/>
              </a:solidFill>
              <a:latin typeface="Arial"/>
              <a:cs typeface="Arial"/>
            </a:endParaRPr>
          </a:p>
        </p:txBody>
      </p:sp>
      <p:sp>
        <p:nvSpPr>
          <p:cNvPr id="30" name="object 30"/>
          <p:cNvSpPr txBox="1"/>
          <p:nvPr/>
        </p:nvSpPr>
        <p:spPr>
          <a:xfrm>
            <a:off x="13091642" y="2547328"/>
            <a:ext cx="561975" cy="135615"/>
          </a:xfrm>
          <a:prstGeom prst="rect">
            <a:avLst/>
          </a:prstGeom>
        </p:spPr>
        <p:txBody>
          <a:bodyPr vert="horz" wrap="square" lIns="0" tIns="20003" rIns="0" bIns="0" rtlCol="0">
            <a:spAutoFit/>
          </a:bodyPr>
          <a:lstStyle/>
          <a:p>
            <a:pPr marL="19050" defTabSz="1371600">
              <a:spcBef>
                <a:spcPts val="158"/>
              </a:spcBef>
            </a:pPr>
            <a:r>
              <a:rPr sz="750" b="1" kern="0" spc="-105" dirty="0">
                <a:solidFill>
                  <a:srgbClr val="4B4D4F"/>
                </a:solidFill>
                <a:latin typeface="Arial"/>
                <a:cs typeface="Arial"/>
              </a:rPr>
              <a:t>1</a:t>
            </a:r>
            <a:r>
              <a:rPr sz="750" b="1" kern="0" spc="-8" dirty="0">
                <a:solidFill>
                  <a:srgbClr val="4B4D4F"/>
                </a:solidFill>
                <a:latin typeface="Arial"/>
                <a:cs typeface="Arial"/>
              </a:rPr>
              <a:t> </a:t>
            </a:r>
            <a:r>
              <a:rPr sz="600" kern="0" spc="-15" dirty="0">
                <a:solidFill>
                  <a:srgbClr val="4B4D4F"/>
                </a:solidFill>
                <a:latin typeface="Arial"/>
                <a:cs typeface="Arial"/>
              </a:rPr>
              <a:t>Immediately</a:t>
            </a:r>
            <a:endParaRPr sz="600" kern="0">
              <a:solidFill>
                <a:sysClr val="windowText" lastClr="000000"/>
              </a:solidFill>
              <a:latin typeface="Arial"/>
              <a:cs typeface="Arial"/>
            </a:endParaRPr>
          </a:p>
        </p:txBody>
      </p:sp>
      <p:sp>
        <p:nvSpPr>
          <p:cNvPr id="31" name="object 31"/>
          <p:cNvSpPr/>
          <p:nvPr/>
        </p:nvSpPr>
        <p:spPr>
          <a:xfrm>
            <a:off x="8285995" y="3284814"/>
            <a:ext cx="6359843" cy="664845"/>
          </a:xfrm>
          <a:custGeom>
            <a:avLst/>
            <a:gdLst/>
            <a:ahLst/>
            <a:cxnLst/>
            <a:rect l="l" t="t" r="r" b="b"/>
            <a:pathLst>
              <a:path w="4239895" h="443230">
                <a:moveTo>
                  <a:pt x="4060050" y="0"/>
                </a:moveTo>
                <a:lnTo>
                  <a:pt x="0" y="0"/>
                </a:lnTo>
                <a:lnTo>
                  <a:pt x="0" y="442683"/>
                </a:lnTo>
                <a:lnTo>
                  <a:pt x="4060050" y="442683"/>
                </a:lnTo>
                <a:lnTo>
                  <a:pt x="4239856" y="221348"/>
                </a:lnTo>
                <a:lnTo>
                  <a:pt x="4060050" y="0"/>
                </a:lnTo>
                <a:close/>
              </a:path>
            </a:pathLst>
          </a:custGeom>
          <a:solidFill>
            <a:srgbClr val="9D9FA1">
              <a:alpha val="14900"/>
            </a:srgbClr>
          </a:solidFill>
        </p:spPr>
        <p:txBody>
          <a:bodyPr wrap="square" lIns="0" tIns="0" rIns="0" bIns="0" rtlCol="0"/>
          <a:lstStyle/>
          <a:p>
            <a:pPr defTabSz="1371600"/>
            <a:endParaRPr sz="2700" kern="0">
              <a:solidFill>
                <a:sysClr val="windowText" lastClr="000000"/>
              </a:solidFill>
            </a:endParaRPr>
          </a:p>
        </p:txBody>
      </p:sp>
      <p:sp>
        <p:nvSpPr>
          <p:cNvPr id="32" name="object 32"/>
          <p:cNvSpPr txBox="1"/>
          <p:nvPr/>
        </p:nvSpPr>
        <p:spPr>
          <a:xfrm>
            <a:off x="8415736" y="3555859"/>
            <a:ext cx="589598" cy="261290"/>
          </a:xfrm>
          <a:prstGeom prst="rect">
            <a:avLst/>
          </a:prstGeom>
        </p:spPr>
        <p:txBody>
          <a:bodyPr vert="horz" wrap="square" lIns="0" tIns="27623" rIns="0" bIns="0" rtlCol="0">
            <a:spAutoFit/>
          </a:bodyPr>
          <a:lstStyle/>
          <a:p>
            <a:pPr marL="19050" defTabSz="1371600">
              <a:spcBef>
                <a:spcPts val="217"/>
              </a:spcBef>
            </a:pPr>
            <a:r>
              <a:rPr sz="750" b="1" kern="0" dirty="0">
                <a:solidFill>
                  <a:srgbClr val="4B4D4F"/>
                </a:solidFill>
                <a:latin typeface="Arial"/>
                <a:cs typeface="Arial"/>
              </a:rPr>
              <a:t>5</a:t>
            </a:r>
            <a:r>
              <a:rPr sz="750" b="1" kern="0" spc="368" dirty="0">
                <a:solidFill>
                  <a:srgbClr val="4B4D4F"/>
                </a:solidFill>
                <a:latin typeface="Arial"/>
                <a:cs typeface="Arial"/>
              </a:rPr>
              <a:t> </a:t>
            </a:r>
            <a:r>
              <a:rPr sz="600" kern="0" spc="-38" dirty="0">
                <a:solidFill>
                  <a:srgbClr val="4B4D4F"/>
                </a:solidFill>
                <a:latin typeface="Arial"/>
                <a:cs typeface="Arial"/>
              </a:rPr>
              <a:t>To</a:t>
            </a:r>
            <a:r>
              <a:rPr sz="600" kern="0" spc="-90" dirty="0">
                <a:solidFill>
                  <a:srgbClr val="4B4D4F"/>
                </a:solidFill>
                <a:latin typeface="Arial"/>
                <a:cs typeface="Arial"/>
              </a:rPr>
              <a:t> </a:t>
            </a:r>
            <a:r>
              <a:rPr sz="600" kern="0" spc="-30" dirty="0">
                <a:solidFill>
                  <a:srgbClr val="4B4D4F"/>
                </a:solidFill>
                <a:latin typeface="Arial"/>
                <a:cs typeface="Arial"/>
              </a:rPr>
              <a:t>grow</a:t>
            </a:r>
            <a:endParaRPr sz="600" kern="0">
              <a:solidFill>
                <a:sysClr val="windowText" lastClr="000000"/>
              </a:solidFill>
              <a:latin typeface="Arial"/>
              <a:cs typeface="Arial"/>
            </a:endParaRPr>
          </a:p>
          <a:p>
            <a:pPr marL="174308" defTabSz="1371600">
              <a:spcBef>
                <a:spcPts val="180"/>
              </a:spcBef>
            </a:pPr>
            <a:r>
              <a:rPr sz="600" kern="0" spc="-15" dirty="0">
                <a:solidFill>
                  <a:srgbClr val="4B4D4F"/>
                </a:solidFill>
                <a:latin typeface="Arial"/>
                <a:cs typeface="Arial"/>
              </a:rPr>
              <a:t>aggressively</a:t>
            </a:r>
            <a:endParaRPr sz="600" kern="0">
              <a:solidFill>
                <a:sysClr val="windowText" lastClr="000000"/>
              </a:solidFill>
              <a:latin typeface="Arial"/>
              <a:cs typeface="Arial"/>
            </a:endParaRPr>
          </a:p>
        </p:txBody>
      </p:sp>
      <p:sp>
        <p:nvSpPr>
          <p:cNvPr id="33" name="object 33"/>
          <p:cNvSpPr txBox="1"/>
          <p:nvPr/>
        </p:nvSpPr>
        <p:spPr>
          <a:xfrm>
            <a:off x="9589650" y="3555859"/>
            <a:ext cx="607695" cy="261290"/>
          </a:xfrm>
          <a:prstGeom prst="rect">
            <a:avLst/>
          </a:prstGeom>
        </p:spPr>
        <p:txBody>
          <a:bodyPr vert="horz" wrap="square" lIns="0" tIns="27623" rIns="0" bIns="0" rtlCol="0">
            <a:spAutoFit/>
          </a:bodyPr>
          <a:lstStyle/>
          <a:p>
            <a:pPr marL="19050" defTabSz="1371600">
              <a:spcBef>
                <a:spcPts val="217"/>
              </a:spcBef>
            </a:pPr>
            <a:r>
              <a:rPr sz="750" b="1" kern="0" dirty="0">
                <a:solidFill>
                  <a:srgbClr val="4B4D4F"/>
                </a:solidFill>
                <a:latin typeface="Arial"/>
                <a:cs typeface="Arial"/>
              </a:rPr>
              <a:t>4</a:t>
            </a:r>
            <a:r>
              <a:rPr sz="750" b="1" kern="0" spc="420" dirty="0">
                <a:solidFill>
                  <a:srgbClr val="4B4D4F"/>
                </a:solidFill>
                <a:latin typeface="Arial"/>
                <a:cs typeface="Arial"/>
              </a:rPr>
              <a:t> </a:t>
            </a:r>
            <a:r>
              <a:rPr sz="600" kern="0" spc="-38" dirty="0">
                <a:solidFill>
                  <a:srgbClr val="4B4D4F"/>
                </a:solidFill>
                <a:latin typeface="Arial"/>
                <a:cs typeface="Arial"/>
              </a:rPr>
              <a:t>To</a:t>
            </a:r>
            <a:r>
              <a:rPr sz="600" kern="0" spc="-68" dirty="0">
                <a:solidFill>
                  <a:srgbClr val="4B4D4F"/>
                </a:solidFill>
                <a:latin typeface="Arial"/>
                <a:cs typeface="Arial"/>
              </a:rPr>
              <a:t> </a:t>
            </a:r>
            <a:r>
              <a:rPr sz="600" kern="0" spc="-30" dirty="0">
                <a:solidFill>
                  <a:srgbClr val="4B4D4F"/>
                </a:solidFill>
                <a:latin typeface="Arial"/>
                <a:cs typeface="Arial"/>
              </a:rPr>
              <a:t>grow</a:t>
            </a:r>
            <a:endParaRPr sz="600" kern="0">
              <a:solidFill>
                <a:sysClr val="windowText" lastClr="000000"/>
              </a:solidFill>
              <a:latin typeface="Arial"/>
              <a:cs typeface="Arial"/>
            </a:endParaRPr>
          </a:p>
          <a:p>
            <a:pPr marL="174308" defTabSz="1371600">
              <a:spcBef>
                <a:spcPts val="180"/>
              </a:spcBef>
            </a:pPr>
            <a:r>
              <a:rPr sz="600" kern="0" spc="-15" dirty="0">
                <a:solidFill>
                  <a:srgbClr val="4B4D4F"/>
                </a:solidFill>
                <a:latin typeface="Arial"/>
                <a:cs typeface="Arial"/>
              </a:rPr>
              <a:t>significantly</a:t>
            </a:r>
            <a:endParaRPr sz="600" kern="0">
              <a:solidFill>
                <a:sysClr val="windowText" lastClr="000000"/>
              </a:solidFill>
              <a:latin typeface="Arial"/>
              <a:cs typeface="Arial"/>
            </a:endParaRPr>
          </a:p>
        </p:txBody>
      </p:sp>
      <p:sp>
        <p:nvSpPr>
          <p:cNvPr id="34" name="object 34"/>
          <p:cNvSpPr txBox="1"/>
          <p:nvPr/>
        </p:nvSpPr>
        <p:spPr>
          <a:xfrm>
            <a:off x="10753687" y="3555859"/>
            <a:ext cx="591503" cy="261290"/>
          </a:xfrm>
          <a:prstGeom prst="rect">
            <a:avLst/>
          </a:prstGeom>
        </p:spPr>
        <p:txBody>
          <a:bodyPr vert="horz" wrap="square" lIns="0" tIns="27623" rIns="0" bIns="0" rtlCol="0">
            <a:spAutoFit/>
          </a:bodyPr>
          <a:lstStyle/>
          <a:p>
            <a:pPr marL="19050" defTabSz="1371600">
              <a:spcBef>
                <a:spcPts val="217"/>
              </a:spcBef>
            </a:pPr>
            <a:r>
              <a:rPr sz="750" b="1" kern="0" dirty="0">
                <a:solidFill>
                  <a:srgbClr val="4B4D4F"/>
                </a:solidFill>
                <a:latin typeface="Arial"/>
                <a:cs typeface="Arial"/>
              </a:rPr>
              <a:t>3</a:t>
            </a:r>
            <a:r>
              <a:rPr sz="750" b="1" kern="0" spc="381" dirty="0">
                <a:solidFill>
                  <a:srgbClr val="4B4D4F"/>
                </a:solidFill>
                <a:latin typeface="Arial"/>
                <a:cs typeface="Arial"/>
              </a:rPr>
              <a:t> </a:t>
            </a:r>
            <a:r>
              <a:rPr sz="600" kern="0" spc="-38" dirty="0">
                <a:solidFill>
                  <a:srgbClr val="4B4D4F"/>
                </a:solidFill>
                <a:latin typeface="Arial"/>
                <a:cs typeface="Arial"/>
              </a:rPr>
              <a:t>To</a:t>
            </a:r>
            <a:r>
              <a:rPr sz="600" kern="0" spc="-90" dirty="0">
                <a:solidFill>
                  <a:srgbClr val="4B4D4F"/>
                </a:solidFill>
                <a:latin typeface="Arial"/>
                <a:cs typeface="Arial"/>
              </a:rPr>
              <a:t> </a:t>
            </a:r>
            <a:r>
              <a:rPr sz="600" kern="0" spc="-30" dirty="0">
                <a:solidFill>
                  <a:srgbClr val="4B4D4F"/>
                </a:solidFill>
                <a:latin typeface="Arial"/>
                <a:cs typeface="Arial"/>
              </a:rPr>
              <a:t>grow</a:t>
            </a:r>
            <a:endParaRPr sz="600" kern="0">
              <a:solidFill>
                <a:sysClr val="windowText" lastClr="000000"/>
              </a:solidFill>
              <a:latin typeface="Arial"/>
              <a:cs typeface="Arial"/>
            </a:endParaRPr>
          </a:p>
          <a:p>
            <a:pPr marL="174308" defTabSz="1371600">
              <a:spcBef>
                <a:spcPts val="180"/>
              </a:spcBef>
            </a:pPr>
            <a:r>
              <a:rPr sz="600" kern="0" spc="-15" dirty="0">
                <a:solidFill>
                  <a:srgbClr val="4B4D4F"/>
                </a:solidFill>
                <a:latin typeface="Arial"/>
                <a:cs typeface="Arial"/>
              </a:rPr>
              <a:t>moderately</a:t>
            </a:r>
            <a:endParaRPr sz="600" kern="0">
              <a:solidFill>
                <a:sysClr val="windowText" lastClr="000000"/>
              </a:solidFill>
              <a:latin typeface="Arial"/>
              <a:cs typeface="Arial"/>
            </a:endParaRPr>
          </a:p>
        </p:txBody>
      </p:sp>
      <p:sp>
        <p:nvSpPr>
          <p:cNvPr id="35" name="object 35"/>
          <p:cNvSpPr txBox="1"/>
          <p:nvPr/>
        </p:nvSpPr>
        <p:spPr>
          <a:xfrm>
            <a:off x="11922662" y="3593264"/>
            <a:ext cx="881063" cy="115416"/>
          </a:xfrm>
          <a:prstGeom prst="rect">
            <a:avLst/>
          </a:prstGeom>
        </p:spPr>
        <p:txBody>
          <a:bodyPr vert="horz" wrap="square" lIns="0" tIns="0" rIns="0" bIns="0" rtlCol="0">
            <a:spAutoFit/>
          </a:bodyPr>
          <a:lstStyle/>
          <a:p>
            <a:pPr marL="19050" defTabSz="1371600">
              <a:lnSpc>
                <a:spcPts val="893"/>
              </a:lnSpc>
            </a:pPr>
            <a:r>
              <a:rPr sz="750" b="1" kern="0" dirty="0">
                <a:solidFill>
                  <a:srgbClr val="4B4D4F"/>
                </a:solidFill>
                <a:latin typeface="Arial"/>
                <a:cs typeface="Arial"/>
              </a:rPr>
              <a:t>2</a:t>
            </a:r>
            <a:r>
              <a:rPr sz="750" b="1" kern="0" spc="540" dirty="0">
                <a:solidFill>
                  <a:srgbClr val="4B4D4F"/>
                </a:solidFill>
                <a:latin typeface="Arial"/>
                <a:cs typeface="Arial"/>
              </a:rPr>
              <a:t> </a:t>
            </a:r>
            <a:r>
              <a:rPr sz="600" kern="0" spc="-38" dirty="0">
                <a:solidFill>
                  <a:srgbClr val="4B4D4F"/>
                </a:solidFill>
                <a:latin typeface="Arial"/>
                <a:cs typeface="Arial"/>
              </a:rPr>
              <a:t>To</a:t>
            </a:r>
            <a:r>
              <a:rPr sz="600" kern="0" spc="-75" dirty="0">
                <a:solidFill>
                  <a:srgbClr val="4B4D4F"/>
                </a:solidFill>
                <a:latin typeface="Arial"/>
                <a:cs typeface="Arial"/>
              </a:rPr>
              <a:t> </a:t>
            </a:r>
            <a:r>
              <a:rPr sz="600" kern="0" spc="-15" dirty="0">
                <a:solidFill>
                  <a:srgbClr val="4B4D4F"/>
                </a:solidFill>
                <a:latin typeface="Arial"/>
                <a:cs typeface="Arial"/>
              </a:rPr>
              <a:t>grow</a:t>
            </a:r>
            <a:r>
              <a:rPr sz="600" kern="0" spc="-53" dirty="0">
                <a:solidFill>
                  <a:srgbClr val="4B4D4F"/>
                </a:solidFill>
                <a:latin typeface="Arial"/>
                <a:cs typeface="Arial"/>
              </a:rPr>
              <a:t> </a:t>
            </a:r>
            <a:r>
              <a:rPr sz="600" kern="0" dirty="0">
                <a:solidFill>
                  <a:srgbClr val="4B4D4F"/>
                </a:solidFill>
                <a:latin typeface="Arial"/>
                <a:cs typeface="Arial"/>
              </a:rPr>
              <a:t>with</a:t>
            </a:r>
            <a:r>
              <a:rPr sz="600" kern="0" spc="38" dirty="0">
                <a:solidFill>
                  <a:srgbClr val="4B4D4F"/>
                </a:solidFill>
                <a:latin typeface="Arial"/>
                <a:cs typeface="Arial"/>
              </a:rPr>
              <a:t> </a:t>
            </a:r>
            <a:r>
              <a:rPr sz="600" kern="0" spc="-15" dirty="0">
                <a:solidFill>
                  <a:srgbClr val="4B4D4F"/>
                </a:solidFill>
                <a:latin typeface="Arial"/>
                <a:cs typeface="Arial"/>
              </a:rPr>
              <a:t>caution</a:t>
            </a:r>
            <a:endParaRPr sz="600" kern="0">
              <a:solidFill>
                <a:sysClr val="windowText" lastClr="000000"/>
              </a:solidFill>
              <a:latin typeface="Arial"/>
              <a:cs typeface="Arial"/>
            </a:endParaRPr>
          </a:p>
        </p:txBody>
      </p:sp>
      <p:sp>
        <p:nvSpPr>
          <p:cNvPr id="36" name="object 36"/>
          <p:cNvSpPr txBox="1"/>
          <p:nvPr/>
        </p:nvSpPr>
        <p:spPr>
          <a:xfrm>
            <a:off x="13091640" y="3574025"/>
            <a:ext cx="647700" cy="230063"/>
          </a:xfrm>
          <a:prstGeom prst="rect">
            <a:avLst/>
          </a:prstGeom>
        </p:spPr>
        <p:txBody>
          <a:bodyPr vert="horz" wrap="square" lIns="0" tIns="3810" rIns="0" bIns="0" rtlCol="0">
            <a:spAutoFit/>
          </a:bodyPr>
          <a:lstStyle/>
          <a:p>
            <a:pPr marL="160020" marR="7620" indent="-141923" defTabSz="1371600">
              <a:lnSpc>
                <a:spcPct val="112700"/>
              </a:lnSpc>
              <a:spcBef>
                <a:spcPts val="30"/>
              </a:spcBef>
            </a:pPr>
            <a:r>
              <a:rPr sz="750" b="1" kern="0" dirty="0">
                <a:solidFill>
                  <a:srgbClr val="4B4D4F"/>
                </a:solidFill>
                <a:latin typeface="Arial"/>
                <a:cs typeface="Arial"/>
              </a:rPr>
              <a:t>1</a:t>
            </a:r>
            <a:r>
              <a:rPr sz="750" b="1" kern="0" spc="306" dirty="0">
                <a:solidFill>
                  <a:srgbClr val="4B4D4F"/>
                </a:solidFill>
                <a:latin typeface="Arial"/>
                <a:cs typeface="Arial"/>
              </a:rPr>
              <a:t> </a:t>
            </a:r>
            <a:r>
              <a:rPr sz="600" kern="0" spc="-38" dirty="0">
                <a:solidFill>
                  <a:srgbClr val="4B4D4F"/>
                </a:solidFill>
                <a:latin typeface="Arial"/>
                <a:cs typeface="Arial"/>
              </a:rPr>
              <a:t>To</a:t>
            </a:r>
            <a:r>
              <a:rPr sz="600" kern="0" spc="-98" dirty="0">
                <a:solidFill>
                  <a:srgbClr val="4B4D4F"/>
                </a:solidFill>
                <a:latin typeface="Arial"/>
                <a:cs typeface="Arial"/>
              </a:rPr>
              <a:t> </a:t>
            </a:r>
            <a:r>
              <a:rPr sz="600" kern="0" spc="-15" dirty="0">
                <a:solidFill>
                  <a:srgbClr val="4B4D4F"/>
                </a:solidFill>
                <a:latin typeface="Arial"/>
                <a:cs typeface="Arial"/>
              </a:rPr>
              <a:t>avoid</a:t>
            </a:r>
            <a:r>
              <a:rPr sz="600" kern="0" spc="-30" dirty="0">
                <a:solidFill>
                  <a:srgbClr val="4B4D4F"/>
                </a:solidFill>
                <a:latin typeface="Arial"/>
                <a:cs typeface="Arial"/>
              </a:rPr>
              <a:t> </a:t>
            </a:r>
            <a:r>
              <a:rPr sz="600" kern="0" spc="-15" dirty="0">
                <a:solidFill>
                  <a:srgbClr val="4B4D4F"/>
                </a:solidFill>
                <a:latin typeface="Arial"/>
                <a:cs typeface="Arial"/>
              </a:rPr>
              <a:t>losing</a:t>
            </a:r>
            <a:r>
              <a:rPr sz="600" kern="0" spc="750" dirty="0">
                <a:solidFill>
                  <a:srgbClr val="4B4D4F"/>
                </a:solidFill>
                <a:latin typeface="Arial"/>
                <a:cs typeface="Arial"/>
              </a:rPr>
              <a:t> </a:t>
            </a:r>
            <a:r>
              <a:rPr sz="600" kern="0" spc="-15" dirty="0">
                <a:solidFill>
                  <a:srgbClr val="4B4D4F"/>
                </a:solidFill>
                <a:latin typeface="Arial"/>
                <a:cs typeface="Arial"/>
              </a:rPr>
              <a:t>value</a:t>
            </a:r>
            <a:endParaRPr sz="600" kern="0">
              <a:solidFill>
                <a:sysClr val="windowText" lastClr="000000"/>
              </a:solidFill>
              <a:latin typeface="Arial"/>
              <a:cs typeface="Arial"/>
            </a:endParaRPr>
          </a:p>
        </p:txBody>
      </p:sp>
      <p:sp>
        <p:nvSpPr>
          <p:cNvPr id="37" name="object 37"/>
          <p:cNvSpPr txBox="1"/>
          <p:nvPr/>
        </p:nvSpPr>
        <p:spPr>
          <a:xfrm>
            <a:off x="8415736" y="3026873"/>
            <a:ext cx="5348288" cy="456856"/>
          </a:xfrm>
          <a:prstGeom prst="rect">
            <a:avLst/>
          </a:prstGeom>
        </p:spPr>
        <p:txBody>
          <a:bodyPr vert="horz" wrap="square" lIns="0" tIns="18098" rIns="0" bIns="0" rtlCol="0">
            <a:spAutoFit/>
          </a:bodyPr>
          <a:lstStyle/>
          <a:p>
            <a:pPr marL="19050" defTabSz="1371600">
              <a:spcBef>
                <a:spcPts val="143"/>
              </a:spcBef>
            </a:pPr>
            <a:r>
              <a:rPr sz="1050" b="1" kern="0" dirty="0">
                <a:solidFill>
                  <a:srgbClr val="06275F"/>
                </a:solidFill>
                <a:latin typeface="Arial"/>
                <a:cs typeface="Arial"/>
              </a:rPr>
              <a:t>Goals</a:t>
            </a:r>
            <a:r>
              <a:rPr sz="1050" b="1" kern="0" spc="150" dirty="0">
                <a:solidFill>
                  <a:srgbClr val="06275F"/>
                </a:solidFill>
                <a:latin typeface="Arial"/>
                <a:cs typeface="Arial"/>
              </a:rPr>
              <a:t> </a:t>
            </a:r>
            <a:r>
              <a:rPr sz="1050" b="1" kern="0" spc="180" dirty="0">
                <a:solidFill>
                  <a:srgbClr val="06275F"/>
                </a:solidFill>
                <a:latin typeface="Arial"/>
                <a:cs typeface="Arial"/>
              </a:rPr>
              <a:t>/</a:t>
            </a:r>
            <a:r>
              <a:rPr sz="1050" b="1" kern="0" spc="188" dirty="0">
                <a:solidFill>
                  <a:srgbClr val="06275F"/>
                </a:solidFill>
                <a:latin typeface="Arial"/>
                <a:cs typeface="Arial"/>
              </a:rPr>
              <a:t> </a:t>
            </a:r>
            <a:r>
              <a:rPr sz="1050" b="1" kern="0" dirty="0">
                <a:solidFill>
                  <a:srgbClr val="06275F"/>
                </a:solidFill>
                <a:latin typeface="Arial"/>
                <a:cs typeface="Arial"/>
              </a:rPr>
              <a:t>expectations:</a:t>
            </a:r>
            <a:r>
              <a:rPr sz="1050" b="1" kern="0" spc="165" dirty="0">
                <a:solidFill>
                  <a:srgbClr val="06275F"/>
                </a:solidFill>
                <a:latin typeface="Arial"/>
                <a:cs typeface="Arial"/>
              </a:rPr>
              <a:t> </a:t>
            </a:r>
            <a:r>
              <a:rPr sz="900" kern="0" dirty="0">
                <a:solidFill>
                  <a:srgbClr val="4B4D4F"/>
                </a:solidFill>
                <a:latin typeface="Arial"/>
                <a:cs typeface="Arial"/>
              </a:rPr>
              <a:t>Your</a:t>
            </a:r>
            <a:r>
              <a:rPr sz="900" kern="0" spc="210" dirty="0">
                <a:solidFill>
                  <a:srgbClr val="4B4D4F"/>
                </a:solidFill>
                <a:latin typeface="Arial"/>
                <a:cs typeface="Arial"/>
              </a:rPr>
              <a:t> </a:t>
            </a:r>
            <a:r>
              <a:rPr sz="900" kern="0" dirty="0">
                <a:solidFill>
                  <a:srgbClr val="4B4D4F"/>
                </a:solidFill>
                <a:latin typeface="Arial"/>
                <a:cs typeface="Arial"/>
              </a:rPr>
              <a:t>views</a:t>
            </a:r>
            <a:r>
              <a:rPr sz="900" kern="0" spc="203" dirty="0">
                <a:solidFill>
                  <a:srgbClr val="4B4D4F"/>
                </a:solidFill>
                <a:latin typeface="Arial"/>
                <a:cs typeface="Arial"/>
              </a:rPr>
              <a:t> </a:t>
            </a:r>
            <a:r>
              <a:rPr sz="900" kern="0" dirty="0">
                <a:solidFill>
                  <a:srgbClr val="4B4D4F"/>
                </a:solidFill>
                <a:latin typeface="Arial"/>
                <a:cs typeface="Arial"/>
              </a:rPr>
              <a:t>of</a:t>
            </a:r>
            <a:r>
              <a:rPr sz="900" kern="0" spc="233" dirty="0">
                <a:solidFill>
                  <a:srgbClr val="4B4D4F"/>
                </a:solidFill>
                <a:latin typeface="Arial"/>
                <a:cs typeface="Arial"/>
              </a:rPr>
              <a:t> </a:t>
            </a:r>
            <a:r>
              <a:rPr sz="900" kern="0" dirty="0">
                <a:solidFill>
                  <a:srgbClr val="4B4D4F"/>
                </a:solidFill>
                <a:latin typeface="Arial"/>
                <a:cs typeface="Arial"/>
              </a:rPr>
              <a:t>how</a:t>
            </a:r>
            <a:r>
              <a:rPr sz="900" kern="0" spc="217" dirty="0">
                <a:solidFill>
                  <a:srgbClr val="4B4D4F"/>
                </a:solidFill>
                <a:latin typeface="Arial"/>
                <a:cs typeface="Arial"/>
              </a:rPr>
              <a:t> </a:t>
            </a:r>
            <a:r>
              <a:rPr sz="900" kern="0" dirty="0">
                <a:solidFill>
                  <a:srgbClr val="4B4D4F"/>
                </a:solidFill>
                <a:latin typeface="Arial"/>
                <a:cs typeface="Arial"/>
              </a:rPr>
              <a:t>an</a:t>
            </a:r>
            <a:r>
              <a:rPr sz="900" kern="0" spc="225" dirty="0">
                <a:solidFill>
                  <a:srgbClr val="4B4D4F"/>
                </a:solidFill>
                <a:latin typeface="Arial"/>
                <a:cs typeface="Arial"/>
              </a:rPr>
              <a:t> </a:t>
            </a:r>
            <a:r>
              <a:rPr sz="900" kern="0" dirty="0">
                <a:solidFill>
                  <a:srgbClr val="4B4D4F"/>
                </a:solidFill>
                <a:latin typeface="Arial"/>
                <a:cs typeface="Arial"/>
              </a:rPr>
              <a:t>investment</a:t>
            </a:r>
            <a:r>
              <a:rPr sz="900" kern="0" spc="240" dirty="0">
                <a:solidFill>
                  <a:srgbClr val="4B4D4F"/>
                </a:solidFill>
                <a:latin typeface="Arial"/>
                <a:cs typeface="Arial"/>
              </a:rPr>
              <a:t> </a:t>
            </a:r>
            <a:r>
              <a:rPr sz="900" kern="0" dirty="0">
                <a:solidFill>
                  <a:srgbClr val="4B4D4F"/>
                </a:solidFill>
                <a:latin typeface="Arial"/>
                <a:cs typeface="Arial"/>
              </a:rPr>
              <a:t>should</a:t>
            </a:r>
            <a:r>
              <a:rPr sz="900" kern="0" spc="240" dirty="0">
                <a:solidFill>
                  <a:srgbClr val="4B4D4F"/>
                </a:solidFill>
                <a:latin typeface="Arial"/>
                <a:cs typeface="Arial"/>
              </a:rPr>
              <a:t> </a:t>
            </a:r>
            <a:r>
              <a:rPr sz="900" kern="0" dirty="0">
                <a:solidFill>
                  <a:srgbClr val="4B4D4F"/>
                </a:solidFill>
                <a:latin typeface="Arial"/>
                <a:cs typeface="Arial"/>
              </a:rPr>
              <a:t>preform</a:t>
            </a:r>
            <a:r>
              <a:rPr sz="900" kern="0" spc="293" dirty="0">
                <a:solidFill>
                  <a:srgbClr val="4B4D4F"/>
                </a:solidFill>
                <a:latin typeface="Arial"/>
                <a:cs typeface="Arial"/>
              </a:rPr>
              <a:t> </a:t>
            </a:r>
            <a:r>
              <a:rPr sz="900" kern="0" dirty="0">
                <a:solidFill>
                  <a:srgbClr val="4B4D4F"/>
                </a:solidFill>
                <a:latin typeface="Arial"/>
                <a:cs typeface="Arial"/>
              </a:rPr>
              <a:t>over</a:t>
            </a:r>
            <a:r>
              <a:rPr sz="900" kern="0" spc="203" dirty="0">
                <a:solidFill>
                  <a:srgbClr val="4B4D4F"/>
                </a:solidFill>
                <a:latin typeface="Arial"/>
                <a:cs typeface="Arial"/>
              </a:rPr>
              <a:t> </a:t>
            </a:r>
            <a:r>
              <a:rPr sz="900" kern="0" dirty="0">
                <a:solidFill>
                  <a:srgbClr val="4B4D4F"/>
                </a:solidFill>
                <a:latin typeface="Arial"/>
                <a:cs typeface="Arial"/>
              </a:rPr>
              <a:t>the</a:t>
            </a:r>
            <a:r>
              <a:rPr sz="900" kern="0" spc="225" dirty="0">
                <a:solidFill>
                  <a:srgbClr val="4B4D4F"/>
                </a:solidFill>
                <a:latin typeface="Arial"/>
                <a:cs typeface="Arial"/>
              </a:rPr>
              <a:t> </a:t>
            </a:r>
            <a:r>
              <a:rPr sz="900" kern="0" dirty="0">
                <a:solidFill>
                  <a:srgbClr val="4B4D4F"/>
                </a:solidFill>
                <a:latin typeface="Arial"/>
                <a:cs typeface="Arial"/>
              </a:rPr>
              <a:t>long</a:t>
            </a:r>
            <a:r>
              <a:rPr sz="900" kern="0" spc="255" dirty="0">
                <a:solidFill>
                  <a:srgbClr val="4B4D4F"/>
                </a:solidFill>
                <a:latin typeface="Arial"/>
                <a:cs typeface="Arial"/>
              </a:rPr>
              <a:t> </a:t>
            </a:r>
            <a:r>
              <a:rPr sz="900" kern="0" spc="45" dirty="0">
                <a:solidFill>
                  <a:srgbClr val="4B4D4F"/>
                </a:solidFill>
                <a:latin typeface="Arial"/>
                <a:cs typeface="Arial"/>
              </a:rPr>
              <a:t>term</a:t>
            </a:r>
            <a:endParaRPr sz="900" kern="0">
              <a:solidFill>
                <a:sysClr val="windowText" lastClr="000000"/>
              </a:solidFill>
              <a:latin typeface="Arial"/>
              <a:cs typeface="Arial"/>
            </a:endParaRPr>
          </a:p>
          <a:p>
            <a:pPr defTabSz="1371600">
              <a:spcBef>
                <a:spcPts val="15"/>
              </a:spcBef>
            </a:pPr>
            <a:endParaRPr sz="900" kern="0">
              <a:solidFill>
                <a:sysClr val="windowText" lastClr="000000"/>
              </a:solidFill>
              <a:latin typeface="Arial"/>
              <a:cs typeface="Arial"/>
            </a:endParaRPr>
          </a:p>
          <a:p>
            <a:pPr marL="19050" defTabSz="1371600"/>
            <a:r>
              <a:rPr sz="900" b="1" kern="0" dirty="0">
                <a:solidFill>
                  <a:srgbClr val="4B4D4F"/>
                </a:solidFill>
                <a:latin typeface="Arial"/>
                <a:cs typeface="Arial"/>
              </a:rPr>
              <a:t>What</a:t>
            </a:r>
            <a:r>
              <a:rPr sz="900" b="1" kern="0" spc="83" dirty="0">
                <a:solidFill>
                  <a:srgbClr val="4B4D4F"/>
                </a:solidFill>
                <a:latin typeface="Arial"/>
                <a:cs typeface="Arial"/>
              </a:rPr>
              <a:t> </a:t>
            </a:r>
            <a:r>
              <a:rPr sz="900" b="1" kern="0" dirty="0">
                <a:solidFill>
                  <a:srgbClr val="4B4D4F"/>
                </a:solidFill>
                <a:latin typeface="Arial"/>
                <a:cs typeface="Arial"/>
              </a:rPr>
              <a:t>is</a:t>
            </a:r>
            <a:r>
              <a:rPr sz="900" b="1" kern="0" spc="68" dirty="0">
                <a:solidFill>
                  <a:srgbClr val="4B4D4F"/>
                </a:solidFill>
                <a:latin typeface="Arial"/>
                <a:cs typeface="Arial"/>
              </a:rPr>
              <a:t> </a:t>
            </a:r>
            <a:r>
              <a:rPr sz="900" b="1" kern="0" dirty="0">
                <a:solidFill>
                  <a:srgbClr val="4B4D4F"/>
                </a:solidFill>
                <a:latin typeface="Arial"/>
                <a:cs typeface="Arial"/>
              </a:rPr>
              <a:t>your</a:t>
            </a:r>
            <a:r>
              <a:rPr sz="900" b="1" kern="0" spc="90" dirty="0">
                <a:solidFill>
                  <a:srgbClr val="4B4D4F"/>
                </a:solidFill>
                <a:latin typeface="Arial"/>
                <a:cs typeface="Arial"/>
              </a:rPr>
              <a:t> </a:t>
            </a:r>
            <a:r>
              <a:rPr sz="900" b="1" kern="0" dirty="0">
                <a:solidFill>
                  <a:srgbClr val="4B4D4F"/>
                </a:solidFill>
                <a:latin typeface="Arial"/>
                <a:cs typeface="Arial"/>
              </a:rPr>
              <a:t>goal</a:t>
            </a:r>
            <a:r>
              <a:rPr sz="900" b="1" kern="0" spc="90" dirty="0">
                <a:solidFill>
                  <a:srgbClr val="4B4D4F"/>
                </a:solidFill>
                <a:latin typeface="Arial"/>
                <a:cs typeface="Arial"/>
              </a:rPr>
              <a:t> </a:t>
            </a:r>
            <a:r>
              <a:rPr sz="900" b="1" kern="0" dirty="0">
                <a:solidFill>
                  <a:srgbClr val="4B4D4F"/>
                </a:solidFill>
                <a:latin typeface="Arial"/>
                <a:cs typeface="Arial"/>
              </a:rPr>
              <a:t>for</a:t>
            </a:r>
            <a:r>
              <a:rPr sz="900" b="1" kern="0" spc="68" dirty="0">
                <a:solidFill>
                  <a:srgbClr val="4B4D4F"/>
                </a:solidFill>
                <a:latin typeface="Arial"/>
                <a:cs typeface="Arial"/>
              </a:rPr>
              <a:t> </a:t>
            </a:r>
            <a:r>
              <a:rPr sz="900" b="1" kern="0" dirty="0">
                <a:solidFill>
                  <a:srgbClr val="4B4D4F"/>
                </a:solidFill>
                <a:latin typeface="Arial"/>
                <a:cs typeface="Arial"/>
              </a:rPr>
              <a:t>this</a:t>
            </a:r>
            <a:r>
              <a:rPr sz="900" b="1" kern="0" spc="90" dirty="0">
                <a:solidFill>
                  <a:srgbClr val="4B4D4F"/>
                </a:solidFill>
                <a:latin typeface="Arial"/>
                <a:cs typeface="Arial"/>
              </a:rPr>
              <a:t> </a:t>
            </a:r>
            <a:r>
              <a:rPr sz="900" b="1" kern="0" spc="-15" dirty="0">
                <a:solidFill>
                  <a:srgbClr val="4B4D4F"/>
                </a:solidFill>
                <a:latin typeface="Arial"/>
                <a:cs typeface="Arial"/>
              </a:rPr>
              <a:t>investment?</a:t>
            </a:r>
            <a:endParaRPr sz="900" kern="0">
              <a:solidFill>
                <a:sysClr val="windowText" lastClr="000000"/>
              </a:solidFill>
              <a:latin typeface="Arial"/>
              <a:cs typeface="Arial"/>
            </a:endParaRPr>
          </a:p>
        </p:txBody>
      </p:sp>
      <p:sp>
        <p:nvSpPr>
          <p:cNvPr id="38" name="object 38"/>
          <p:cNvSpPr txBox="1"/>
          <p:nvPr/>
        </p:nvSpPr>
        <p:spPr>
          <a:xfrm>
            <a:off x="8415735" y="4097179"/>
            <a:ext cx="5374956" cy="157735"/>
          </a:xfrm>
          <a:prstGeom prst="rect">
            <a:avLst/>
          </a:prstGeom>
        </p:spPr>
        <p:txBody>
          <a:bodyPr vert="horz" wrap="square" lIns="0" tIns="19050" rIns="0" bIns="0" rtlCol="0">
            <a:spAutoFit/>
          </a:bodyPr>
          <a:lstStyle/>
          <a:p>
            <a:pPr marL="19050" defTabSz="1371600">
              <a:spcBef>
                <a:spcPts val="150"/>
              </a:spcBef>
            </a:pPr>
            <a:r>
              <a:rPr sz="900" b="1" kern="0" spc="-15" dirty="0">
                <a:solidFill>
                  <a:srgbClr val="4B4D4F"/>
                </a:solidFill>
                <a:latin typeface="Arial"/>
                <a:cs typeface="Arial"/>
              </a:rPr>
              <a:t>Assuming</a:t>
            </a:r>
            <a:r>
              <a:rPr sz="900" b="1" kern="0" spc="113" dirty="0">
                <a:solidFill>
                  <a:srgbClr val="4B4D4F"/>
                </a:solidFill>
                <a:latin typeface="Arial"/>
                <a:cs typeface="Arial"/>
              </a:rPr>
              <a:t> </a:t>
            </a:r>
            <a:r>
              <a:rPr sz="900" b="1" kern="0" dirty="0">
                <a:solidFill>
                  <a:srgbClr val="4B4D4F"/>
                </a:solidFill>
                <a:latin typeface="Arial"/>
                <a:cs typeface="Arial"/>
              </a:rPr>
              <a:t>normal</a:t>
            </a:r>
            <a:r>
              <a:rPr sz="900" b="1" kern="0" spc="165" dirty="0">
                <a:solidFill>
                  <a:srgbClr val="4B4D4F"/>
                </a:solidFill>
                <a:latin typeface="Arial"/>
                <a:cs typeface="Arial"/>
              </a:rPr>
              <a:t> </a:t>
            </a:r>
            <a:r>
              <a:rPr sz="900" b="1" kern="0" dirty="0">
                <a:solidFill>
                  <a:srgbClr val="4B4D4F"/>
                </a:solidFill>
                <a:latin typeface="Arial"/>
                <a:cs typeface="Arial"/>
              </a:rPr>
              <a:t>market</a:t>
            </a:r>
            <a:r>
              <a:rPr sz="900" b="1" kern="0" spc="158" dirty="0">
                <a:solidFill>
                  <a:srgbClr val="4B4D4F"/>
                </a:solidFill>
                <a:latin typeface="Arial"/>
                <a:cs typeface="Arial"/>
              </a:rPr>
              <a:t> </a:t>
            </a:r>
            <a:r>
              <a:rPr sz="900" b="1" kern="0" dirty="0">
                <a:solidFill>
                  <a:srgbClr val="4B4D4F"/>
                </a:solidFill>
                <a:latin typeface="Arial"/>
                <a:cs typeface="Arial"/>
              </a:rPr>
              <a:t>conditions,</a:t>
            </a:r>
            <a:r>
              <a:rPr sz="900" b="1" kern="0" spc="127" dirty="0">
                <a:solidFill>
                  <a:srgbClr val="4B4D4F"/>
                </a:solidFill>
                <a:latin typeface="Arial"/>
                <a:cs typeface="Arial"/>
              </a:rPr>
              <a:t> </a:t>
            </a:r>
            <a:r>
              <a:rPr sz="900" b="1" kern="0" dirty="0">
                <a:solidFill>
                  <a:srgbClr val="4B4D4F"/>
                </a:solidFill>
                <a:latin typeface="Arial"/>
                <a:cs typeface="Arial"/>
              </a:rPr>
              <a:t>what</a:t>
            </a:r>
            <a:r>
              <a:rPr sz="900" b="1" kern="0" spc="150" dirty="0">
                <a:solidFill>
                  <a:srgbClr val="4B4D4F"/>
                </a:solidFill>
                <a:latin typeface="Arial"/>
                <a:cs typeface="Arial"/>
              </a:rPr>
              <a:t> </a:t>
            </a:r>
            <a:r>
              <a:rPr sz="900" b="1" kern="0" dirty="0">
                <a:solidFill>
                  <a:srgbClr val="4B4D4F"/>
                </a:solidFill>
                <a:latin typeface="Arial"/>
                <a:cs typeface="Arial"/>
              </a:rPr>
              <a:t>would</a:t>
            </a:r>
            <a:r>
              <a:rPr sz="900" b="1" kern="0" spc="165" dirty="0">
                <a:solidFill>
                  <a:srgbClr val="4B4D4F"/>
                </a:solidFill>
                <a:latin typeface="Arial"/>
                <a:cs typeface="Arial"/>
              </a:rPr>
              <a:t> </a:t>
            </a:r>
            <a:r>
              <a:rPr sz="900" b="1" kern="0" dirty="0">
                <a:solidFill>
                  <a:srgbClr val="4B4D4F"/>
                </a:solidFill>
                <a:latin typeface="Arial"/>
                <a:cs typeface="Arial"/>
              </a:rPr>
              <a:t>you</a:t>
            </a:r>
            <a:r>
              <a:rPr sz="900" b="1" kern="0" spc="143" dirty="0">
                <a:solidFill>
                  <a:srgbClr val="4B4D4F"/>
                </a:solidFill>
                <a:latin typeface="Arial"/>
                <a:cs typeface="Arial"/>
              </a:rPr>
              <a:t> </a:t>
            </a:r>
            <a:r>
              <a:rPr sz="900" b="1" kern="0" dirty="0">
                <a:solidFill>
                  <a:srgbClr val="4B4D4F"/>
                </a:solidFill>
                <a:latin typeface="Arial"/>
                <a:cs typeface="Arial"/>
              </a:rPr>
              <a:t>expect</a:t>
            </a:r>
            <a:r>
              <a:rPr sz="900" b="1" kern="0" spc="150" dirty="0">
                <a:solidFill>
                  <a:srgbClr val="4B4D4F"/>
                </a:solidFill>
                <a:latin typeface="Arial"/>
                <a:cs typeface="Arial"/>
              </a:rPr>
              <a:t> </a:t>
            </a:r>
            <a:r>
              <a:rPr sz="900" b="1" kern="0" dirty="0">
                <a:solidFill>
                  <a:srgbClr val="4B4D4F"/>
                </a:solidFill>
                <a:latin typeface="Arial"/>
                <a:cs typeface="Arial"/>
              </a:rPr>
              <a:t>from</a:t>
            </a:r>
            <a:r>
              <a:rPr sz="900" b="1" kern="0" spc="120" dirty="0">
                <a:solidFill>
                  <a:srgbClr val="4B4D4F"/>
                </a:solidFill>
                <a:latin typeface="Arial"/>
                <a:cs typeface="Arial"/>
              </a:rPr>
              <a:t> </a:t>
            </a:r>
            <a:r>
              <a:rPr sz="900" b="1" kern="0" dirty="0">
                <a:solidFill>
                  <a:srgbClr val="4B4D4F"/>
                </a:solidFill>
                <a:latin typeface="Arial"/>
                <a:cs typeface="Arial"/>
              </a:rPr>
              <a:t>this</a:t>
            </a:r>
            <a:r>
              <a:rPr sz="900" b="1" kern="0" spc="150" dirty="0">
                <a:solidFill>
                  <a:srgbClr val="4B4D4F"/>
                </a:solidFill>
                <a:latin typeface="Arial"/>
                <a:cs typeface="Arial"/>
              </a:rPr>
              <a:t> </a:t>
            </a:r>
            <a:r>
              <a:rPr sz="900" b="1" kern="0" dirty="0">
                <a:solidFill>
                  <a:srgbClr val="4B4D4F"/>
                </a:solidFill>
                <a:latin typeface="Arial"/>
                <a:cs typeface="Arial"/>
              </a:rPr>
              <a:t>investment</a:t>
            </a:r>
            <a:r>
              <a:rPr sz="900" b="1" kern="0" spc="158" dirty="0">
                <a:solidFill>
                  <a:srgbClr val="4B4D4F"/>
                </a:solidFill>
                <a:latin typeface="Arial"/>
                <a:cs typeface="Arial"/>
              </a:rPr>
              <a:t> </a:t>
            </a:r>
            <a:r>
              <a:rPr sz="900" b="1" kern="0" dirty="0">
                <a:solidFill>
                  <a:srgbClr val="4B4D4F"/>
                </a:solidFill>
                <a:latin typeface="Arial"/>
                <a:cs typeface="Arial"/>
              </a:rPr>
              <a:t>over</a:t>
            </a:r>
            <a:r>
              <a:rPr sz="900" b="1" kern="0" spc="150" dirty="0">
                <a:solidFill>
                  <a:srgbClr val="4B4D4F"/>
                </a:solidFill>
                <a:latin typeface="Arial"/>
                <a:cs typeface="Arial"/>
              </a:rPr>
              <a:t> </a:t>
            </a:r>
            <a:r>
              <a:rPr sz="900" b="1" kern="0" spc="-15" dirty="0">
                <a:solidFill>
                  <a:srgbClr val="4B4D4F"/>
                </a:solidFill>
                <a:latin typeface="Arial"/>
                <a:cs typeface="Arial"/>
              </a:rPr>
              <a:t>time?</a:t>
            </a:r>
            <a:endParaRPr sz="900" kern="0">
              <a:solidFill>
                <a:sysClr val="windowText" lastClr="000000"/>
              </a:solidFill>
              <a:latin typeface="Arial"/>
              <a:cs typeface="Arial"/>
            </a:endParaRPr>
          </a:p>
        </p:txBody>
      </p:sp>
      <p:sp>
        <p:nvSpPr>
          <p:cNvPr id="39" name="object 39"/>
          <p:cNvSpPr txBox="1"/>
          <p:nvPr/>
        </p:nvSpPr>
        <p:spPr>
          <a:xfrm>
            <a:off x="8415736" y="4238747"/>
            <a:ext cx="934403" cy="418833"/>
          </a:xfrm>
          <a:prstGeom prst="rect">
            <a:avLst/>
          </a:prstGeom>
        </p:spPr>
        <p:txBody>
          <a:bodyPr vert="horz" wrap="square" lIns="0" tIns="38100" rIns="0" bIns="0" rtlCol="0">
            <a:spAutoFit/>
          </a:bodyPr>
          <a:lstStyle/>
          <a:p>
            <a:pPr marL="160971" marR="7620" indent="-142875" defTabSz="1371600">
              <a:lnSpc>
                <a:spcPct val="130800"/>
              </a:lnSpc>
              <a:spcBef>
                <a:spcPts val="300"/>
              </a:spcBef>
            </a:pPr>
            <a:r>
              <a:rPr sz="750" b="1" kern="0" dirty="0">
                <a:solidFill>
                  <a:srgbClr val="4B4D4F"/>
                </a:solidFill>
                <a:latin typeface="Arial"/>
                <a:cs typeface="Arial"/>
              </a:rPr>
              <a:t>5</a:t>
            </a:r>
            <a:r>
              <a:rPr sz="750" b="1" kern="0" spc="8" dirty="0">
                <a:solidFill>
                  <a:srgbClr val="4B4D4F"/>
                </a:solidFill>
                <a:latin typeface="Arial"/>
                <a:cs typeface="Arial"/>
              </a:rPr>
              <a:t> </a:t>
            </a:r>
            <a:r>
              <a:rPr sz="600" kern="0" dirty="0">
                <a:solidFill>
                  <a:srgbClr val="4B4D4F"/>
                </a:solidFill>
                <a:latin typeface="Arial"/>
                <a:cs typeface="Arial"/>
              </a:rPr>
              <a:t>To</a:t>
            </a:r>
            <a:r>
              <a:rPr sz="600" kern="0" spc="68" dirty="0">
                <a:solidFill>
                  <a:srgbClr val="4B4D4F"/>
                </a:solidFill>
                <a:latin typeface="Arial"/>
                <a:cs typeface="Arial"/>
              </a:rPr>
              <a:t> </a:t>
            </a:r>
            <a:r>
              <a:rPr sz="600" kern="0" dirty="0">
                <a:solidFill>
                  <a:srgbClr val="4B4D4F"/>
                </a:solidFill>
                <a:latin typeface="Arial"/>
                <a:cs typeface="Arial"/>
              </a:rPr>
              <a:t>generally</a:t>
            </a:r>
            <a:r>
              <a:rPr sz="600" kern="0" spc="135" dirty="0">
                <a:solidFill>
                  <a:srgbClr val="4B4D4F"/>
                </a:solidFill>
                <a:latin typeface="Arial"/>
                <a:cs typeface="Arial"/>
              </a:rPr>
              <a:t> </a:t>
            </a:r>
            <a:r>
              <a:rPr sz="600" kern="0" spc="-30" dirty="0">
                <a:solidFill>
                  <a:srgbClr val="4B4D4F"/>
                </a:solidFill>
                <a:latin typeface="Arial"/>
                <a:cs typeface="Arial"/>
              </a:rPr>
              <a:t>keep</a:t>
            </a:r>
            <a:r>
              <a:rPr sz="600" kern="0" spc="750" dirty="0">
                <a:solidFill>
                  <a:srgbClr val="4B4D4F"/>
                </a:solidFill>
                <a:latin typeface="Arial"/>
                <a:cs typeface="Arial"/>
              </a:rPr>
              <a:t> </a:t>
            </a:r>
            <a:r>
              <a:rPr sz="600" kern="0" dirty="0">
                <a:solidFill>
                  <a:srgbClr val="4B4D4F"/>
                </a:solidFill>
                <a:latin typeface="Arial"/>
                <a:cs typeface="Arial"/>
              </a:rPr>
              <a:t>pace</a:t>
            </a:r>
            <a:r>
              <a:rPr sz="600" kern="0" spc="158" dirty="0">
                <a:solidFill>
                  <a:srgbClr val="4B4D4F"/>
                </a:solidFill>
                <a:latin typeface="Arial"/>
                <a:cs typeface="Arial"/>
              </a:rPr>
              <a:t> </a:t>
            </a:r>
            <a:r>
              <a:rPr sz="600" kern="0" dirty="0">
                <a:solidFill>
                  <a:srgbClr val="4B4D4F"/>
                </a:solidFill>
                <a:latin typeface="Arial"/>
                <a:cs typeface="Arial"/>
              </a:rPr>
              <a:t>with</a:t>
            </a:r>
            <a:r>
              <a:rPr sz="600" kern="0" spc="150" dirty="0">
                <a:solidFill>
                  <a:srgbClr val="4B4D4F"/>
                </a:solidFill>
                <a:latin typeface="Arial"/>
                <a:cs typeface="Arial"/>
              </a:rPr>
              <a:t> </a:t>
            </a:r>
            <a:r>
              <a:rPr sz="600" kern="0" dirty="0">
                <a:solidFill>
                  <a:srgbClr val="4B4D4F"/>
                </a:solidFill>
                <a:latin typeface="Arial"/>
                <a:cs typeface="Arial"/>
              </a:rPr>
              <a:t>the</a:t>
            </a:r>
            <a:r>
              <a:rPr sz="600" kern="0" spc="143" dirty="0">
                <a:solidFill>
                  <a:srgbClr val="4B4D4F"/>
                </a:solidFill>
                <a:latin typeface="Arial"/>
                <a:cs typeface="Arial"/>
              </a:rPr>
              <a:t> </a:t>
            </a:r>
            <a:r>
              <a:rPr sz="600" kern="0" spc="-15" dirty="0">
                <a:solidFill>
                  <a:srgbClr val="4B4D4F"/>
                </a:solidFill>
                <a:latin typeface="Arial"/>
                <a:cs typeface="Arial"/>
              </a:rPr>
              <a:t>stock</a:t>
            </a:r>
            <a:r>
              <a:rPr sz="600" kern="0" spc="750" dirty="0">
                <a:solidFill>
                  <a:srgbClr val="4B4D4F"/>
                </a:solidFill>
                <a:latin typeface="Arial"/>
                <a:cs typeface="Arial"/>
              </a:rPr>
              <a:t> </a:t>
            </a:r>
            <a:r>
              <a:rPr sz="600" kern="0" spc="-15" dirty="0">
                <a:solidFill>
                  <a:srgbClr val="4B4D4F"/>
                </a:solidFill>
                <a:latin typeface="Arial"/>
                <a:cs typeface="Arial"/>
              </a:rPr>
              <a:t>market</a:t>
            </a:r>
            <a:endParaRPr sz="600" kern="0">
              <a:solidFill>
                <a:sysClr val="windowText" lastClr="000000"/>
              </a:solidFill>
              <a:latin typeface="Arial"/>
              <a:cs typeface="Arial"/>
            </a:endParaRPr>
          </a:p>
        </p:txBody>
      </p:sp>
      <p:sp>
        <p:nvSpPr>
          <p:cNvPr id="40" name="object 40"/>
          <p:cNvSpPr txBox="1"/>
          <p:nvPr/>
        </p:nvSpPr>
        <p:spPr>
          <a:xfrm>
            <a:off x="11922662" y="4310850"/>
            <a:ext cx="2053590" cy="135615"/>
          </a:xfrm>
          <a:prstGeom prst="rect">
            <a:avLst/>
          </a:prstGeom>
        </p:spPr>
        <p:txBody>
          <a:bodyPr vert="horz" wrap="square" lIns="0" tIns="20003" rIns="0" bIns="0" rtlCol="0">
            <a:spAutoFit/>
          </a:bodyPr>
          <a:lstStyle/>
          <a:p>
            <a:pPr marL="19050" defTabSz="1371600">
              <a:spcBef>
                <a:spcPts val="158"/>
              </a:spcBef>
              <a:tabLst>
                <a:tab pos="1187768" algn="l"/>
              </a:tabLst>
            </a:pPr>
            <a:r>
              <a:rPr sz="750" b="1" kern="0" dirty="0">
                <a:solidFill>
                  <a:srgbClr val="4B4D4F"/>
                </a:solidFill>
                <a:latin typeface="Arial"/>
                <a:cs typeface="Arial"/>
              </a:rPr>
              <a:t>2</a:t>
            </a:r>
            <a:r>
              <a:rPr sz="750" b="1" kern="0" spc="53" dirty="0">
                <a:solidFill>
                  <a:srgbClr val="4B4D4F"/>
                </a:solidFill>
                <a:latin typeface="Arial"/>
                <a:cs typeface="Arial"/>
              </a:rPr>
              <a:t> </a:t>
            </a:r>
            <a:r>
              <a:rPr sz="600" kern="0" dirty="0">
                <a:solidFill>
                  <a:srgbClr val="4B4D4F"/>
                </a:solidFill>
                <a:latin typeface="Arial"/>
                <a:cs typeface="Arial"/>
              </a:rPr>
              <a:t>To</a:t>
            </a:r>
            <a:r>
              <a:rPr sz="600" kern="0" spc="105" dirty="0">
                <a:solidFill>
                  <a:srgbClr val="4B4D4F"/>
                </a:solidFill>
                <a:latin typeface="Arial"/>
                <a:cs typeface="Arial"/>
              </a:rPr>
              <a:t> </a:t>
            </a:r>
            <a:r>
              <a:rPr sz="600" kern="0" dirty="0">
                <a:solidFill>
                  <a:srgbClr val="4B4D4F"/>
                </a:solidFill>
                <a:latin typeface="Arial"/>
                <a:cs typeface="Arial"/>
              </a:rPr>
              <a:t>grow</a:t>
            </a:r>
            <a:r>
              <a:rPr sz="600" kern="0" spc="143" dirty="0">
                <a:solidFill>
                  <a:srgbClr val="4B4D4F"/>
                </a:solidFill>
                <a:latin typeface="Arial"/>
                <a:cs typeface="Arial"/>
              </a:rPr>
              <a:t> </a:t>
            </a:r>
            <a:r>
              <a:rPr sz="600" kern="0" dirty="0">
                <a:solidFill>
                  <a:srgbClr val="4B4D4F"/>
                </a:solidFill>
                <a:latin typeface="Arial"/>
                <a:cs typeface="Arial"/>
              </a:rPr>
              <a:t>with</a:t>
            </a:r>
            <a:r>
              <a:rPr sz="600" kern="0" spc="113" dirty="0">
                <a:solidFill>
                  <a:srgbClr val="4B4D4F"/>
                </a:solidFill>
                <a:latin typeface="Arial"/>
                <a:cs typeface="Arial"/>
              </a:rPr>
              <a:t> </a:t>
            </a:r>
            <a:r>
              <a:rPr sz="600" kern="0" spc="-15" dirty="0">
                <a:solidFill>
                  <a:srgbClr val="4B4D4F"/>
                </a:solidFill>
                <a:latin typeface="Arial"/>
                <a:cs typeface="Arial"/>
              </a:rPr>
              <a:t>caution</a:t>
            </a:r>
            <a:r>
              <a:rPr sz="600" kern="0" dirty="0">
                <a:solidFill>
                  <a:srgbClr val="4B4D4F"/>
                </a:solidFill>
                <a:latin typeface="Arial"/>
                <a:cs typeface="Arial"/>
              </a:rPr>
              <a:t>	</a:t>
            </a:r>
            <a:r>
              <a:rPr sz="750" b="1" kern="0" spc="-105" dirty="0">
                <a:solidFill>
                  <a:srgbClr val="4B4D4F"/>
                </a:solidFill>
                <a:latin typeface="Arial"/>
                <a:cs typeface="Arial"/>
              </a:rPr>
              <a:t>1</a:t>
            </a:r>
            <a:r>
              <a:rPr sz="750" b="1" kern="0" spc="15" dirty="0">
                <a:solidFill>
                  <a:srgbClr val="4B4D4F"/>
                </a:solidFill>
                <a:latin typeface="Arial"/>
                <a:cs typeface="Arial"/>
              </a:rPr>
              <a:t> </a:t>
            </a:r>
            <a:r>
              <a:rPr sz="600" kern="0" dirty="0">
                <a:solidFill>
                  <a:srgbClr val="4B4D4F"/>
                </a:solidFill>
                <a:latin typeface="Arial"/>
                <a:cs typeface="Arial"/>
              </a:rPr>
              <a:t>To</a:t>
            </a:r>
            <a:r>
              <a:rPr sz="600" kern="0" spc="75" dirty="0">
                <a:solidFill>
                  <a:srgbClr val="4B4D4F"/>
                </a:solidFill>
                <a:latin typeface="Arial"/>
                <a:cs typeface="Arial"/>
              </a:rPr>
              <a:t> </a:t>
            </a:r>
            <a:r>
              <a:rPr sz="600" kern="0" dirty="0">
                <a:solidFill>
                  <a:srgbClr val="4B4D4F"/>
                </a:solidFill>
                <a:latin typeface="Arial"/>
                <a:cs typeface="Arial"/>
              </a:rPr>
              <a:t>avoid</a:t>
            </a:r>
            <a:r>
              <a:rPr sz="600" kern="0" spc="90" dirty="0">
                <a:solidFill>
                  <a:srgbClr val="4B4D4F"/>
                </a:solidFill>
                <a:latin typeface="Arial"/>
                <a:cs typeface="Arial"/>
              </a:rPr>
              <a:t> </a:t>
            </a:r>
            <a:r>
              <a:rPr sz="600" kern="0" dirty="0">
                <a:solidFill>
                  <a:srgbClr val="4B4D4F"/>
                </a:solidFill>
                <a:latin typeface="Arial"/>
                <a:cs typeface="Arial"/>
              </a:rPr>
              <a:t>losing</a:t>
            </a:r>
            <a:r>
              <a:rPr sz="600" kern="0" spc="120" dirty="0">
                <a:solidFill>
                  <a:srgbClr val="4B4D4F"/>
                </a:solidFill>
                <a:latin typeface="Arial"/>
                <a:cs typeface="Arial"/>
              </a:rPr>
              <a:t> </a:t>
            </a:r>
            <a:r>
              <a:rPr sz="600" kern="0" spc="-30" dirty="0">
                <a:solidFill>
                  <a:srgbClr val="4B4D4F"/>
                </a:solidFill>
                <a:latin typeface="Arial"/>
                <a:cs typeface="Arial"/>
              </a:rPr>
              <a:t>value</a:t>
            </a:r>
            <a:endParaRPr sz="600" kern="0">
              <a:solidFill>
                <a:sysClr val="windowText" lastClr="000000"/>
              </a:solidFill>
              <a:latin typeface="Arial"/>
              <a:cs typeface="Arial"/>
            </a:endParaRPr>
          </a:p>
        </p:txBody>
      </p:sp>
      <p:sp>
        <p:nvSpPr>
          <p:cNvPr id="41" name="object 41"/>
          <p:cNvSpPr txBox="1"/>
          <p:nvPr/>
        </p:nvSpPr>
        <p:spPr>
          <a:xfrm>
            <a:off x="8333923" y="4952516"/>
            <a:ext cx="5639753" cy="157735"/>
          </a:xfrm>
          <a:prstGeom prst="rect">
            <a:avLst/>
          </a:prstGeom>
        </p:spPr>
        <p:txBody>
          <a:bodyPr vert="horz" wrap="square" lIns="0" tIns="19050" rIns="0" bIns="0" rtlCol="0">
            <a:spAutoFit/>
          </a:bodyPr>
          <a:lstStyle/>
          <a:p>
            <a:pPr marL="19050" defTabSz="1371600">
              <a:spcBef>
                <a:spcPts val="150"/>
              </a:spcBef>
            </a:pPr>
            <a:r>
              <a:rPr sz="900" b="1" kern="0" dirty="0">
                <a:solidFill>
                  <a:srgbClr val="4B4D4F"/>
                </a:solidFill>
                <a:latin typeface="Arial"/>
                <a:cs typeface="Arial"/>
              </a:rPr>
              <a:t>If</a:t>
            </a:r>
            <a:r>
              <a:rPr sz="900" b="1" kern="0" spc="90" dirty="0">
                <a:solidFill>
                  <a:srgbClr val="4B4D4F"/>
                </a:solidFill>
                <a:latin typeface="Arial"/>
                <a:cs typeface="Arial"/>
              </a:rPr>
              <a:t> </a:t>
            </a:r>
            <a:r>
              <a:rPr sz="900" b="1" kern="0" dirty="0">
                <a:solidFill>
                  <a:srgbClr val="4B4D4F"/>
                </a:solidFill>
                <a:latin typeface="Arial"/>
                <a:cs typeface="Arial"/>
              </a:rPr>
              <a:t>stocks</a:t>
            </a:r>
            <a:r>
              <a:rPr sz="900" b="1" kern="0" spc="127" dirty="0">
                <a:solidFill>
                  <a:srgbClr val="4B4D4F"/>
                </a:solidFill>
                <a:latin typeface="Arial"/>
                <a:cs typeface="Arial"/>
              </a:rPr>
              <a:t> </a:t>
            </a:r>
            <a:r>
              <a:rPr sz="900" b="1" kern="0" dirty="0">
                <a:solidFill>
                  <a:srgbClr val="4B4D4F"/>
                </a:solidFill>
                <a:latin typeface="Arial"/>
                <a:cs typeface="Arial"/>
              </a:rPr>
              <a:t>perform</a:t>
            </a:r>
            <a:r>
              <a:rPr sz="900" b="1" kern="0" spc="120" dirty="0">
                <a:solidFill>
                  <a:srgbClr val="4B4D4F"/>
                </a:solidFill>
                <a:latin typeface="Arial"/>
                <a:cs typeface="Arial"/>
              </a:rPr>
              <a:t> </a:t>
            </a:r>
            <a:r>
              <a:rPr sz="900" b="1" kern="0" dirty="0">
                <a:solidFill>
                  <a:srgbClr val="4B4D4F"/>
                </a:solidFill>
                <a:latin typeface="Arial"/>
                <a:cs typeface="Arial"/>
              </a:rPr>
              <a:t>very</a:t>
            </a:r>
            <a:r>
              <a:rPr sz="900" b="1" kern="0" spc="113" dirty="0">
                <a:solidFill>
                  <a:srgbClr val="4B4D4F"/>
                </a:solidFill>
                <a:latin typeface="Arial"/>
                <a:cs typeface="Arial"/>
              </a:rPr>
              <a:t> </a:t>
            </a:r>
            <a:r>
              <a:rPr sz="900" b="1" kern="0" dirty="0">
                <a:solidFill>
                  <a:srgbClr val="4B4D4F"/>
                </a:solidFill>
                <a:latin typeface="Arial"/>
                <a:cs typeface="Arial"/>
              </a:rPr>
              <a:t>poorly</a:t>
            </a:r>
            <a:r>
              <a:rPr sz="900" b="1" kern="0" spc="143" dirty="0">
                <a:solidFill>
                  <a:srgbClr val="4B4D4F"/>
                </a:solidFill>
                <a:latin typeface="Arial"/>
                <a:cs typeface="Arial"/>
              </a:rPr>
              <a:t> </a:t>
            </a:r>
            <a:r>
              <a:rPr sz="900" b="1" kern="0" dirty="0">
                <a:solidFill>
                  <a:srgbClr val="4B4D4F"/>
                </a:solidFill>
                <a:latin typeface="Arial"/>
                <a:cs typeface="Arial"/>
              </a:rPr>
              <a:t>over</a:t>
            </a:r>
            <a:r>
              <a:rPr sz="900" b="1" kern="0" spc="127" dirty="0">
                <a:solidFill>
                  <a:srgbClr val="4B4D4F"/>
                </a:solidFill>
                <a:latin typeface="Arial"/>
                <a:cs typeface="Arial"/>
              </a:rPr>
              <a:t> </a:t>
            </a:r>
            <a:r>
              <a:rPr sz="900" b="1" kern="0" dirty="0">
                <a:solidFill>
                  <a:srgbClr val="4B4D4F"/>
                </a:solidFill>
                <a:latin typeface="Arial"/>
                <a:cs typeface="Arial"/>
              </a:rPr>
              <a:t>the</a:t>
            </a:r>
            <a:r>
              <a:rPr sz="900" b="1" kern="0" spc="113" dirty="0">
                <a:solidFill>
                  <a:srgbClr val="4B4D4F"/>
                </a:solidFill>
                <a:latin typeface="Arial"/>
                <a:cs typeface="Arial"/>
              </a:rPr>
              <a:t> </a:t>
            </a:r>
            <a:r>
              <a:rPr sz="900" b="1" kern="0" dirty="0">
                <a:solidFill>
                  <a:srgbClr val="4B4D4F"/>
                </a:solidFill>
                <a:latin typeface="Arial"/>
                <a:cs typeface="Arial"/>
              </a:rPr>
              <a:t>next</a:t>
            </a:r>
            <a:r>
              <a:rPr sz="900" b="1" kern="0" spc="127" dirty="0">
                <a:solidFill>
                  <a:srgbClr val="4B4D4F"/>
                </a:solidFill>
                <a:latin typeface="Arial"/>
                <a:cs typeface="Arial"/>
              </a:rPr>
              <a:t> </a:t>
            </a:r>
            <a:r>
              <a:rPr sz="900" b="1" kern="0" dirty="0">
                <a:solidFill>
                  <a:srgbClr val="4B4D4F"/>
                </a:solidFill>
                <a:latin typeface="Arial"/>
                <a:cs typeface="Arial"/>
              </a:rPr>
              <a:t>decade,</a:t>
            </a:r>
            <a:r>
              <a:rPr sz="900" b="1" kern="0" spc="127" dirty="0">
                <a:solidFill>
                  <a:srgbClr val="4B4D4F"/>
                </a:solidFill>
                <a:latin typeface="Arial"/>
                <a:cs typeface="Arial"/>
              </a:rPr>
              <a:t> </a:t>
            </a:r>
            <a:r>
              <a:rPr sz="900" b="1" kern="0" dirty="0">
                <a:solidFill>
                  <a:srgbClr val="4B4D4F"/>
                </a:solidFill>
                <a:latin typeface="Arial"/>
                <a:cs typeface="Arial"/>
              </a:rPr>
              <a:t>what</a:t>
            </a:r>
            <a:r>
              <a:rPr sz="900" b="1" kern="0" spc="127" dirty="0">
                <a:solidFill>
                  <a:srgbClr val="4B4D4F"/>
                </a:solidFill>
                <a:latin typeface="Arial"/>
                <a:cs typeface="Arial"/>
              </a:rPr>
              <a:t> </a:t>
            </a:r>
            <a:r>
              <a:rPr sz="900" b="1" kern="0" dirty="0">
                <a:solidFill>
                  <a:srgbClr val="4B4D4F"/>
                </a:solidFill>
                <a:latin typeface="Arial"/>
                <a:cs typeface="Arial"/>
              </a:rPr>
              <a:t>would</a:t>
            </a:r>
            <a:r>
              <a:rPr sz="900" b="1" kern="0" spc="113" dirty="0">
                <a:solidFill>
                  <a:srgbClr val="4B4D4F"/>
                </a:solidFill>
                <a:latin typeface="Arial"/>
                <a:cs typeface="Arial"/>
              </a:rPr>
              <a:t> </a:t>
            </a:r>
            <a:r>
              <a:rPr sz="900" b="1" kern="0" dirty="0">
                <a:solidFill>
                  <a:srgbClr val="4B4D4F"/>
                </a:solidFill>
                <a:latin typeface="Arial"/>
                <a:cs typeface="Arial"/>
              </a:rPr>
              <a:t>you</a:t>
            </a:r>
            <a:r>
              <a:rPr sz="900" b="1" kern="0" spc="113" dirty="0">
                <a:solidFill>
                  <a:srgbClr val="4B4D4F"/>
                </a:solidFill>
                <a:latin typeface="Arial"/>
                <a:cs typeface="Arial"/>
              </a:rPr>
              <a:t> </a:t>
            </a:r>
            <a:r>
              <a:rPr sz="900" b="1" kern="0" dirty="0">
                <a:solidFill>
                  <a:srgbClr val="4B4D4F"/>
                </a:solidFill>
                <a:latin typeface="Arial"/>
                <a:cs typeface="Arial"/>
              </a:rPr>
              <a:t>expect</a:t>
            </a:r>
            <a:r>
              <a:rPr sz="900" b="1" kern="0" spc="150" dirty="0">
                <a:solidFill>
                  <a:srgbClr val="4B4D4F"/>
                </a:solidFill>
                <a:latin typeface="Arial"/>
                <a:cs typeface="Arial"/>
              </a:rPr>
              <a:t> </a:t>
            </a:r>
            <a:r>
              <a:rPr sz="900" b="1" kern="0" dirty="0">
                <a:solidFill>
                  <a:srgbClr val="4B4D4F"/>
                </a:solidFill>
                <a:latin typeface="Arial"/>
                <a:cs typeface="Arial"/>
              </a:rPr>
              <a:t>from</a:t>
            </a:r>
            <a:r>
              <a:rPr sz="900" b="1" kern="0" spc="98" dirty="0">
                <a:solidFill>
                  <a:srgbClr val="4B4D4F"/>
                </a:solidFill>
                <a:latin typeface="Arial"/>
                <a:cs typeface="Arial"/>
              </a:rPr>
              <a:t> </a:t>
            </a:r>
            <a:r>
              <a:rPr sz="900" b="1" kern="0" dirty="0">
                <a:solidFill>
                  <a:srgbClr val="4B4D4F"/>
                </a:solidFill>
                <a:latin typeface="Arial"/>
                <a:cs typeface="Arial"/>
              </a:rPr>
              <a:t>this</a:t>
            </a:r>
            <a:r>
              <a:rPr sz="900" b="1" kern="0" spc="127" dirty="0">
                <a:solidFill>
                  <a:srgbClr val="4B4D4F"/>
                </a:solidFill>
                <a:latin typeface="Arial"/>
                <a:cs typeface="Arial"/>
              </a:rPr>
              <a:t> </a:t>
            </a:r>
            <a:r>
              <a:rPr sz="900" b="1" kern="0" spc="-15" dirty="0">
                <a:solidFill>
                  <a:srgbClr val="4B4D4F"/>
                </a:solidFill>
                <a:latin typeface="Arial"/>
                <a:cs typeface="Arial"/>
              </a:rPr>
              <a:t>investment?</a:t>
            </a:r>
            <a:endParaRPr sz="900" kern="0">
              <a:solidFill>
                <a:sysClr val="windowText" lastClr="000000"/>
              </a:solidFill>
              <a:latin typeface="Arial"/>
              <a:cs typeface="Arial"/>
            </a:endParaRPr>
          </a:p>
        </p:txBody>
      </p:sp>
      <p:graphicFrame>
        <p:nvGraphicFramePr>
          <p:cNvPr id="42" name="object 42"/>
          <p:cNvGraphicFramePr>
            <a:graphicFrameLocks noGrp="1"/>
          </p:cNvGraphicFramePr>
          <p:nvPr/>
        </p:nvGraphicFramePr>
        <p:xfrm>
          <a:off x="8409302" y="5177442"/>
          <a:ext cx="5928359" cy="234316"/>
        </p:xfrm>
        <a:graphic>
          <a:graphicData uri="http://schemas.openxmlformats.org/drawingml/2006/table">
            <a:tbl>
              <a:tblPr firstRow="1" bandRow="1">
                <a:tableStyleId>{2D5ABB26-0587-4C30-8999-92F81FD0307C}</a:tableStyleId>
              </a:tblPr>
              <a:tblGrid>
                <a:gridCol w="898208">
                  <a:extLst>
                    <a:ext uri="{9D8B030D-6E8A-4147-A177-3AD203B41FA5}">
                      <a16:colId xmlns:a16="http://schemas.microsoft.com/office/drawing/2014/main" val="20000"/>
                    </a:ext>
                  </a:extLst>
                </a:gridCol>
                <a:gridCol w="1267776">
                  <a:extLst>
                    <a:ext uri="{9D8B030D-6E8A-4147-A177-3AD203B41FA5}">
                      <a16:colId xmlns:a16="http://schemas.microsoft.com/office/drawing/2014/main" val="20001"/>
                    </a:ext>
                  </a:extLst>
                </a:gridCol>
                <a:gridCol w="1080134">
                  <a:extLst>
                    <a:ext uri="{9D8B030D-6E8A-4147-A177-3AD203B41FA5}">
                      <a16:colId xmlns:a16="http://schemas.microsoft.com/office/drawing/2014/main" val="20002"/>
                    </a:ext>
                  </a:extLst>
                </a:gridCol>
                <a:gridCol w="1248728">
                  <a:extLst>
                    <a:ext uri="{9D8B030D-6E8A-4147-A177-3AD203B41FA5}">
                      <a16:colId xmlns:a16="http://schemas.microsoft.com/office/drawing/2014/main" val="20003"/>
                    </a:ext>
                  </a:extLst>
                </a:gridCol>
                <a:gridCol w="1433513">
                  <a:extLst>
                    <a:ext uri="{9D8B030D-6E8A-4147-A177-3AD203B41FA5}">
                      <a16:colId xmlns:a16="http://schemas.microsoft.com/office/drawing/2014/main" val="20004"/>
                    </a:ext>
                  </a:extLst>
                </a:gridCol>
              </a:tblGrid>
              <a:tr h="138113">
                <a:tc>
                  <a:txBody>
                    <a:bodyPr/>
                    <a:lstStyle/>
                    <a:p>
                      <a:pPr marL="16510">
                        <a:lnSpc>
                          <a:spcPts val="570"/>
                        </a:lnSpc>
                      </a:pPr>
                      <a:r>
                        <a:rPr sz="800" b="1" dirty="0">
                          <a:solidFill>
                            <a:srgbClr val="4B4D4F"/>
                          </a:solidFill>
                          <a:latin typeface="Arial"/>
                          <a:cs typeface="Arial"/>
                        </a:rPr>
                        <a:t>5 </a:t>
                      </a:r>
                      <a:r>
                        <a:rPr sz="600" dirty="0">
                          <a:solidFill>
                            <a:srgbClr val="4B4D4F"/>
                          </a:solidFill>
                          <a:latin typeface="Arial"/>
                          <a:cs typeface="Arial"/>
                        </a:rPr>
                        <a:t>To</a:t>
                      </a:r>
                      <a:r>
                        <a:rPr sz="600" spc="40" dirty="0">
                          <a:solidFill>
                            <a:srgbClr val="4B4D4F"/>
                          </a:solidFill>
                          <a:latin typeface="Arial"/>
                          <a:cs typeface="Arial"/>
                        </a:rPr>
                        <a:t> </a:t>
                      </a:r>
                      <a:r>
                        <a:rPr sz="600" dirty="0">
                          <a:solidFill>
                            <a:srgbClr val="4B4D4F"/>
                          </a:solidFill>
                          <a:latin typeface="Arial"/>
                          <a:cs typeface="Arial"/>
                        </a:rPr>
                        <a:t>lose</a:t>
                      </a:r>
                      <a:r>
                        <a:rPr sz="600" spc="60" dirty="0">
                          <a:solidFill>
                            <a:srgbClr val="4B4D4F"/>
                          </a:solidFill>
                          <a:latin typeface="Arial"/>
                          <a:cs typeface="Arial"/>
                        </a:rPr>
                        <a:t> </a:t>
                      </a:r>
                      <a:r>
                        <a:rPr sz="600" spc="-10" dirty="0">
                          <a:solidFill>
                            <a:srgbClr val="4B4D4F"/>
                          </a:solidFill>
                          <a:latin typeface="Arial"/>
                          <a:cs typeface="Arial"/>
                        </a:rPr>
                        <a:t>value</a:t>
                      </a:r>
                      <a:endParaRPr sz="600">
                        <a:latin typeface="Arial"/>
                        <a:cs typeface="Arial"/>
                      </a:endParaRPr>
                    </a:p>
                  </a:txBody>
                  <a:tcPr marL="0" marR="0" marT="0" marB="0"/>
                </a:tc>
                <a:tc>
                  <a:txBody>
                    <a:bodyPr/>
                    <a:lstStyle/>
                    <a:p>
                      <a:pPr marL="200660">
                        <a:lnSpc>
                          <a:spcPts val="565"/>
                        </a:lnSpc>
                        <a:spcBef>
                          <a:spcPts val="65"/>
                        </a:spcBef>
                      </a:pPr>
                      <a:r>
                        <a:rPr sz="800" b="1" dirty="0">
                          <a:solidFill>
                            <a:srgbClr val="4B4D4F"/>
                          </a:solidFill>
                          <a:latin typeface="Arial"/>
                          <a:cs typeface="Arial"/>
                        </a:rPr>
                        <a:t>4</a:t>
                      </a:r>
                      <a:r>
                        <a:rPr sz="800" b="1" spc="25" dirty="0">
                          <a:solidFill>
                            <a:srgbClr val="4B4D4F"/>
                          </a:solidFill>
                          <a:latin typeface="Arial"/>
                          <a:cs typeface="Arial"/>
                        </a:rPr>
                        <a:t> </a:t>
                      </a:r>
                      <a:r>
                        <a:rPr sz="600" dirty="0">
                          <a:solidFill>
                            <a:srgbClr val="4B4D4F"/>
                          </a:solidFill>
                          <a:latin typeface="Arial"/>
                          <a:cs typeface="Arial"/>
                        </a:rPr>
                        <a:t>To</a:t>
                      </a:r>
                      <a:r>
                        <a:rPr sz="600" spc="45" dirty="0">
                          <a:solidFill>
                            <a:srgbClr val="4B4D4F"/>
                          </a:solidFill>
                          <a:latin typeface="Arial"/>
                          <a:cs typeface="Arial"/>
                        </a:rPr>
                        <a:t> </a:t>
                      </a:r>
                      <a:r>
                        <a:rPr sz="600" dirty="0">
                          <a:solidFill>
                            <a:srgbClr val="4B4D4F"/>
                          </a:solidFill>
                          <a:latin typeface="Arial"/>
                          <a:cs typeface="Arial"/>
                        </a:rPr>
                        <a:t>make</a:t>
                      </a:r>
                      <a:r>
                        <a:rPr sz="600" spc="50" dirty="0">
                          <a:solidFill>
                            <a:srgbClr val="4B4D4F"/>
                          </a:solidFill>
                          <a:latin typeface="Arial"/>
                          <a:cs typeface="Arial"/>
                        </a:rPr>
                        <a:t> </a:t>
                      </a:r>
                      <a:r>
                        <a:rPr sz="600" dirty="0">
                          <a:solidFill>
                            <a:srgbClr val="4B4D4F"/>
                          </a:solidFill>
                          <a:latin typeface="Arial"/>
                          <a:cs typeface="Arial"/>
                        </a:rPr>
                        <a:t>very</a:t>
                      </a:r>
                      <a:r>
                        <a:rPr sz="600" spc="70" dirty="0">
                          <a:solidFill>
                            <a:srgbClr val="4B4D4F"/>
                          </a:solidFill>
                          <a:latin typeface="Arial"/>
                          <a:cs typeface="Arial"/>
                        </a:rPr>
                        <a:t> </a:t>
                      </a:r>
                      <a:r>
                        <a:rPr sz="600" spc="-10" dirty="0">
                          <a:solidFill>
                            <a:srgbClr val="4B4D4F"/>
                          </a:solidFill>
                          <a:latin typeface="Arial"/>
                          <a:cs typeface="Arial"/>
                        </a:rPr>
                        <a:t>little</a:t>
                      </a:r>
                      <a:endParaRPr sz="600">
                        <a:latin typeface="Arial"/>
                        <a:cs typeface="Arial"/>
                      </a:endParaRPr>
                    </a:p>
                  </a:txBody>
                  <a:tcPr marL="0" marR="0" marT="12383" marB="0"/>
                </a:tc>
                <a:tc>
                  <a:txBody>
                    <a:bodyPr/>
                    <a:lstStyle/>
                    <a:p>
                      <a:pPr marR="59690" algn="ctr">
                        <a:lnSpc>
                          <a:spcPts val="565"/>
                        </a:lnSpc>
                        <a:spcBef>
                          <a:spcPts val="65"/>
                        </a:spcBef>
                      </a:pPr>
                      <a:r>
                        <a:rPr sz="800" b="1" dirty="0">
                          <a:solidFill>
                            <a:srgbClr val="4B4D4F"/>
                          </a:solidFill>
                          <a:latin typeface="Arial"/>
                          <a:cs typeface="Arial"/>
                        </a:rPr>
                        <a:t>3</a:t>
                      </a:r>
                      <a:r>
                        <a:rPr sz="800" b="1" spc="25" dirty="0">
                          <a:solidFill>
                            <a:srgbClr val="4B4D4F"/>
                          </a:solidFill>
                          <a:latin typeface="Arial"/>
                          <a:cs typeface="Arial"/>
                        </a:rPr>
                        <a:t> </a:t>
                      </a:r>
                      <a:r>
                        <a:rPr sz="600" dirty="0">
                          <a:solidFill>
                            <a:srgbClr val="4B4D4F"/>
                          </a:solidFill>
                          <a:latin typeface="Arial"/>
                          <a:cs typeface="Arial"/>
                        </a:rPr>
                        <a:t>To</a:t>
                      </a:r>
                      <a:r>
                        <a:rPr sz="600" spc="55" dirty="0">
                          <a:solidFill>
                            <a:srgbClr val="4B4D4F"/>
                          </a:solidFill>
                          <a:latin typeface="Arial"/>
                          <a:cs typeface="Arial"/>
                        </a:rPr>
                        <a:t> </a:t>
                      </a:r>
                      <a:r>
                        <a:rPr sz="600" dirty="0">
                          <a:solidFill>
                            <a:srgbClr val="4B4D4F"/>
                          </a:solidFill>
                          <a:latin typeface="Arial"/>
                          <a:cs typeface="Arial"/>
                        </a:rPr>
                        <a:t>make</a:t>
                      </a:r>
                      <a:r>
                        <a:rPr sz="600" spc="55" dirty="0">
                          <a:solidFill>
                            <a:srgbClr val="4B4D4F"/>
                          </a:solidFill>
                          <a:latin typeface="Arial"/>
                          <a:cs typeface="Arial"/>
                        </a:rPr>
                        <a:t> </a:t>
                      </a:r>
                      <a:r>
                        <a:rPr sz="600" dirty="0">
                          <a:solidFill>
                            <a:srgbClr val="4B4D4F"/>
                          </a:solidFill>
                          <a:latin typeface="Arial"/>
                          <a:cs typeface="Arial"/>
                        </a:rPr>
                        <a:t>out</a:t>
                      </a:r>
                      <a:r>
                        <a:rPr sz="600" spc="80" dirty="0">
                          <a:solidFill>
                            <a:srgbClr val="4B4D4F"/>
                          </a:solidFill>
                          <a:latin typeface="Arial"/>
                          <a:cs typeface="Arial"/>
                        </a:rPr>
                        <a:t> </a:t>
                      </a:r>
                      <a:r>
                        <a:rPr sz="600" spc="-50" dirty="0">
                          <a:solidFill>
                            <a:srgbClr val="4B4D4F"/>
                          </a:solidFill>
                          <a:latin typeface="Arial"/>
                          <a:cs typeface="Arial"/>
                        </a:rPr>
                        <a:t>a</a:t>
                      </a:r>
                      <a:endParaRPr sz="600">
                        <a:latin typeface="Arial"/>
                        <a:cs typeface="Arial"/>
                      </a:endParaRPr>
                    </a:p>
                  </a:txBody>
                  <a:tcPr marL="0" marR="0" marT="12383" marB="0"/>
                </a:tc>
                <a:tc>
                  <a:txBody>
                    <a:bodyPr/>
                    <a:lstStyle/>
                    <a:p>
                      <a:pPr marL="187325">
                        <a:lnSpc>
                          <a:spcPts val="565"/>
                        </a:lnSpc>
                        <a:spcBef>
                          <a:spcPts val="65"/>
                        </a:spcBef>
                      </a:pPr>
                      <a:r>
                        <a:rPr sz="800" b="1" dirty="0">
                          <a:solidFill>
                            <a:srgbClr val="4B4D4F"/>
                          </a:solidFill>
                          <a:latin typeface="Arial"/>
                          <a:cs typeface="Arial"/>
                        </a:rPr>
                        <a:t>2</a:t>
                      </a:r>
                      <a:r>
                        <a:rPr sz="800" b="1" spc="5" dirty="0">
                          <a:solidFill>
                            <a:srgbClr val="4B4D4F"/>
                          </a:solidFill>
                          <a:latin typeface="Arial"/>
                          <a:cs typeface="Arial"/>
                        </a:rPr>
                        <a:t> </a:t>
                      </a:r>
                      <a:r>
                        <a:rPr sz="600" dirty="0">
                          <a:solidFill>
                            <a:srgbClr val="4B4D4F"/>
                          </a:solidFill>
                          <a:latin typeface="Arial"/>
                          <a:cs typeface="Arial"/>
                        </a:rPr>
                        <a:t>To</a:t>
                      </a:r>
                      <a:r>
                        <a:rPr sz="600" spc="35" dirty="0">
                          <a:solidFill>
                            <a:srgbClr val="4B4D4F"/>
                          </a:solidFill>
                          <a:latin typeface="Arial"/>
                          <a:cs typeface="Arial"/>
                        </a:rPr>
                        <a:t> </a:t>
                      </a:r>
                      <a:r>
                        <a:rPr sz="600" dirty="0">
                          <a:solidFill>
                            <a:srgbClr val="4B4D4F"/>
                          </a:solidFill>
                          <a:latin typeface="Arial"/>
                          <a:cs typeface="Arial"/>
                        </a:rPr>
                        <a:t>make</a:t>
                      </a:r>
                      <a:r>
                        <a:rPr sz="600" spc="40" dirty="0">
                          <a:solidFill>
                            <a:srgbClr val="4B4D4F"/>
                          </a:solidFill>
                          <a:latin typeface="Arial"/>
                          <a:cs typeface="Arial"/>
                        </a:rPr>
                        <a:t> </a:t>
                      </a:r>
                      <a:r>
                        <a:rPr sz="600" dirty="0">
                          <a:solidFill>
                            <a:srgbClr val="4B4D4F"/>
                          </a:solidFill>
                          <a:latin typeface="Arial"/>
                          <a:cs typeface="Arial"/>
                        </a:rPr>
                        <a:t>a</a:t>
                      </a:r>
                      <a:r>
                        <a:rPr sz="600" spc="55" dirty="0">
                          <a:solidFill>
                            <a:srgbClr val="4B4D4F"/>
                          </a:solidFill>
                          <a:latin typeface="Arial"/>
                          <a:cs typeface="Arial"/>
                        </a:rPr>
                        <a:t> </a:t>
                      </a:r>
                      <a:r>
                        <a:rPr sz="600" spc="-10" dirty="0">
                          <a:solidFill>
                            <a:srgbClr val="4B4D4F"/>
                          </a:solidFill>
                          <a:latin typeface="Arial"/>
                          <a:cs typeface="Arial"/>
                        </a:rPr>
                        <a:t>modest</a:t>
                      </a:r>
                      <a:endParaRPr sz="600">
                        <a:latin typeface="Arial"/>
                        <a:cs typeface="Arial"/>
                      </a:endParaRPr>
                    </a:p>
                  </a:txBody>
                  <a:tcPr marL="0" marR="0" marT="12383" marB="0"/>
                </a:tc>
                <a:tc>
                  <a:txBody>
                    <a:bodyPr/>
                    <a:lstStyle/>
                    <a:p>
                      <a:pPr marL="128905">
                        <a:lnSpc>
                          <a:spcPts val="565"/>
                        </a:lnSpc>
                        <a:spcBef>
                          <a:spcPts val="65"/>
                        </a:spcBef>
                      </a:pPr>
                      <a:r>
                        <a:rPr sz="800" b="1" spc="-70" dirty="0">
                          <a:solidFill>
                            <a:srgbClr val="4B4D4F"/>
                          </a:solidFill>
                          <a:latin typeface="Arial"/>
                          <a:cs typeface="Arial"/>
                        </a:rPr>
                        <a:t>1</a:t>
                      </a:r>
                      <a:r>
                        <a:rPr sz="800" b="1" spc="50" dirty="0">
                          <a:solidFill>
                            <a:srgbClr val="4B4D4F"/>
                          </a:solidFill>
                          <a:latin typeface="Arial"/>
                          <a:cs typeface="Arial"/>
                        </a:rPr>
                        <a:t> </a:t>
                      </a:r>
                      <a:r>
                        <a:rPr sz="600" dirty="0">
                          <a:solidFill>
                            <a:srgbClr val="4B4D4F"/>
                          </a:solidFill>
                          <a:latin typeface="Arial"/>
                          <a:cs typeface="Arial"/>
                        </a:rPr>
                        <a:t>To</a:t>
                      </a:r>
                      <a:r>
                        <a:rPr sz="600" spc="90" dirty="0">
                          <a:solidFill>
                            <a:srgbClr val="4B4D4F"/>
                          </a:solidFill>
                          <a:latin typeface="Arial"/>
                          <a:cs typeface="Arial"/>
                        </a:rPr>
                        <a:t> </a:t>
                      </a:r>
                      <a:r>
                        <a:rPr sz="600" dirty="0">
                          <a:solidFill>
                            <a:srgbClr val="4B4D4F"/>
                          </a:solidFill>
                          <a:latin typeface="Arial"/>
                          <a:cs typeface="Arial"/>
                        </a:rPr>
                        <a:t>be</a:t>
                      </a:r>
                      <a:r>
                        <a:rPr sz="600" spc="85" dirty="0">
                          <a:solidFill>
                            <a:srgbClr val="4B4D4F"/>
                          </a:solidFill>
                          <a:latin typeface="Arial"/>
                          <a:cs typeface="Arial"/>
                        </a:rPr>
                        <a:t> </a:t>
                      </a:r>
                      <a:r>
                        <a:rPr sz="600" dirty="0">
                          <a:solidFill>
                            <a:srgbClr val="4B4D4F"/>
                          </a:solidFill>
                          <a:latin typeface="Arial"/>
                          <a:cs typeface="Arial"/>
                        </a:rPr>
                        <a:t>affected</a:t>
                      </a:r>
                      <a:r>
                        <a:rPr sz="600" spc="110" dirty="0">
                          <a:solidFill>
                            <a:srgbClr val="4B4D4F"/>
                          </a:solidFill>
                          <a:latin typeface="Arial"/>
                          <a:cs typeface="Arial"/>
                        </a:rPr>
                        <a:t> </a:t>
                      </a:r>
                      <a:r>
                        <a:rPr sz="600" dirty="0">
                          <a:solidFill>
                            <a:srgbClr val="4B4D4F"/>
                          </a:solidFill>
                          <a:latin typeface="Arial"/>
                          <a:cs typeface="Arial"/>
                        </a:rPr>
                        <a:t>little</a:t>
                      </a:r>
                      <a:r>
                        <a:rPr sz="600" spc="105" dirty="0">
                          <a:solidFill>
                            <a:srgbClr val="4B4D4F"/>
                          </a:solidFill>
                          <a:latin typeface="Arial"/>
                          <a:cs typeface="Arial"/>
                        </a:rPr>
                        <a:t> </a:t>
                      </a:r>
                      <a:r>
                        <a:rPr sz="600" dirty="0">
                          <a:solidFill>
                            <a:srgbClr val="4B4D4F"/>
                          </a:solidFill>
                          <a:latin typeface="Arial"/>
                          <a:cs typeface="Arial"/>
                        </a:rPr>
                        <a:t>or</a:t>
                      </a:r>
                      <a:r>
                        <a:rPr sz="600" spc="75" dirty="0">
                          <a:solidFill>
                            <a:srgbClr val="4B4D4F"/>
                          </a:solidFill>
                          <a:latin typeface="Arial"/>
                          <a:cs typeface="Arial"/>
                        </a:rPr>
                        <a:t> </a:t>
                      </a:r>
                      <a:r>
                        <a:rPr sz="600" spc="-10" dirty="0">
                          <a:solidFill>
                            <a:srgbClr val="4B4D4F"/>
                          </a:solidFill>
                          <a:latin typeface="Arial"/>
                          <a:cs typeface="Arial"/>
                        </a:rPr>
                        <a:t>nothing</a:t>
                      </a:r>
                      <a:endParaRPr sz="600">
                        <a:latin typeface="Arial"/>
                        <a:cs typeface="Arial"/>
                      </a:endParaRPr>
                    </a:p>
                  </a:txBody>
                  <a:tcPr marL="0" marR="0" marT="12383" marB="0"/>
                </a:tc>
                <a:extLst>
                  <a:ext uri="{0D108BD9-81ED-4DB2-BD59-A6C34878D82A}">
                    <a16:rowId xmlns:a16="http://schemas.microsoft.com/office/drawing/2014/main" val="10000"/>
                  </a:ext>
                </a:extLst>
              </a:tr>
              <a:tr h="96203">
                <a:tc>
                  <a:txBody>
                    <a:bodyPr/>
                    <a:lstStyle/>
                    <a:p>
                      <a:pPr>
                        <a:lnSpc>
                          <a:spcPct val="100000"/>
                        </a:lnSpc>
                      </a:pPr>
                      <a:endParaRPr sz="300">
                        <a:latin typeface="Times New Roman"/>
                        <a:cs typeface="Times New Roman"/>
                      </a:endParaRPr>
                    </a:p>
                  </a:txBody>
                  <a:tcPr marL="0" marR="0" marT="0" marB="0"/>
                </a:tc>
                <a:tc>
                  <a:txBody>
                    <a:bodyPr/>
                    <a:lstStyle/>
                    <a:p>
                      <a:pPr>
                        <a:lnSpc>
                          <a:spcPct val="100000"/>
                        </a:lnSpc>
                      </a:pPr>
                      <a:endParaRPr sz="300">
                        <a:latin typeface="Times New Roman"/>
                        <a:cs typeface="Times New Roman"/>
                      </a:endParaRPr>
                    </a:p>
                  </a:txBody>
                  <a:tcPr marL="0" marR="0" marT="0" marB="0"/>
                </a:tc>
                <a:tc>
                  <a:txBody>
                    <a:bodyPr/>
                    <a:lstStyle/>
                    <a:p>
                      <a:pPr marR="33655" algn="ctr">
                        <a:lnSpc>
                          <a:spcPts val="395"/>
                        </a:lnSpc>
                        <a:spcBef>
                          <a:spcPts val="10"/>
                        </a:spcBef>
                      </a:pPr>
                      <a:r>
                        <a:rPr sz="600" spc="10" dirty="0">
                          <a:solidFill>
                            <a:srgbClr val="4B4D4F"/>
                          </a:solidFill>
                          <a:latin typeface="Arial"/>
                          <a:cs typeface="Arial"/>
                        </a:rPr>
                        <a:t>little</a:t>
                      </a:r>
                      <a:r>
                        <a:rPr sz="600" spc="140" dirty="0">
                          <a:solidFill>
                            <a:srgbClr val="4B4D4F"/>
                          </a:solidFill>
                          <a:latin typeface="Arial"/>
                          <a:cs typeface="Arial"/>
                        </a:rPr>
                        <a:t> </a:t>
                      </a:r>
                      <a:r>
                        <a:rPr sz="600" spc="-20" dirty="0">
                          <a:solidFill>
                            <a:srgbClr val="4B4D4F"/>
                          </a:solidFill>
                          <a:latin typeface="Arial"/>
                          <a:cs typeface="Arial"/>
                        </a:rPr>
                        <a:t>gain</a:t>
                      </a:r>
                      <a:endParaRPr sz="600">
                        <a:latin typeface="Arial"/>
                        <a:cs typeface="Arial"/>
                      </a:endParaRPr>
                    </a:p>
                  </a:txBody>
                  <a:tcPr marL="0" marR="0" marT="1905" marB="0"/>
                </a:tc>
                <a:tc>
                  <a:txBody>
                    <a:bodyPr/>
                    <a:lstStyle/>
                    <a:p>
                      <a:pPr marR="143510" algn="ctr">
                        <a:lnSpc>
                          <a:spcPts val="395"/>
                        </a:lnSpc>
                        <a:spcBef>
                          <a:spcPts val="10"/>
                        </a:spcBef>
                      </a:pPr>
                      <a:r>
                        <a:rPr sz="600" spc="-20" dirty="0">
                          <a:solidFill>
                            <a:srgbClr val="4B4D4F"/>
                          </a:solidFill>
                          <a:latin typeface="Arial"/>
                          <a:cs typeface="Arial"/>
                        </a:rPr>
                        <a:t>gain</a:t>
                      </a:r>
                      <a:endParaRPr sz="600">
                        <a:latin typeface="Arial"/>
                        <a:cs typeface="Arial"/>
                      </a:endParaRPr>
                    </a:p>
                  </a:txBody>
                  <a:tcPr marL="0" marR="0" marT="1905" marB="0"/>
                </a:tc>
                <a:tc>
                  <a:txBody>
                    <a:bodyPr/>
                    <a:lstStyle/>
                    <a:p>
                      <a:pPr marL="230504">
                        <a:lnSpc>
                          <a:spcPts val="395"/>
                        </a:lnSpc>
                        <a:spcBef>
                          <a:spcPts val="10"/>
                        </a:spcBef>
                      </a:pPr>
                      <a:r>
                        <a:rPr sz="600" dirty="0">
                          <a:solidFill>
                            <a:srgbClr val="4B4D4F"/>
                          </a:solidFill>
                          <a:latin typeface="Arial"/>
                          <a:cs typeface="Arial"/>
                        </a:rPr>
                        <a:t>by</a:t>
                      </a:r>
                      <a:r>
                        <a:rPr sz="600" spc="90" dirty="0">
                          <a:solidFill>
                            <a:srgbClr val="4B4D4F"/>
                          </a:solidFill>
                          <a:latin typeface="Arial"/>
                          <a:cs typeface="Arial"/>
                        </a:rPr>
                        <a:t> </a:t>
                      </a:r>
                      <a:r>
                        <a:rPr sz="600" dirty="0">
                          <a:solidFill>
                            <a:srgbClr val="4B4D4F"/>
                          </a:solidFill>
                          <a:latin typeface="Arial"/>
                          <a:cs typeface="Arial"/>
                        </a:rPr>
                        <a:t>the</a:t>
                      </a:r>
                      <a:r>
                        <a:rPr sz="600" spc="95" dirty="0">
                          <a:solidFill>
                            <a:srgbClr val="4B4D4F"/>
                          </a:solidFill>
                          <a:latin typeface="Arial"/>
                          <a:cs typeface="Arial"/>
                        </a:rPr>
                        <a:t> </a:t>
                      </a:r>
                      <a:r>
                        <a:rPr sz="600" dirty="0">
                          <a:solidFill>
                            <a:srgbClr val="4B4D4F"/>
                          </a:solidFill>
                          <a:latin typeface="Arial"/>
                          <a:cs typeface="Arial"/>
                        </a:rPr>
                        <a:t>stock</a:t>
                      </a:r>
                      <a:r>
                        <a:rPr sz="600" spc="100" dirty="0">
                          <a:solidFill>
                            <a:srgbClr val="4B4D4F"/>
                          </a:solidFill>
                          <a:latin typeface="Arial"/>
                          <a:cs typeface="Arial"/>
                        </a:rPr>
                        <a:t> </a:t>
                      </a:r>
                      <a:r>
                        <a:rPr sz="600" spc="-10" dirty="0">
                          <a:solidFill>
                            <a:srgbClr val="4B4D4F"/>
                          </a:solidFill>
                          <a:latin typeface="Arial"/>
                          <a:cs typeface="Arial"/>
                        </a:rPr>
                        <a:t>market</a:t>
                      </a:r>
                      <a:endParaRPr sz="600">
                        <a:latin typeface="Arial"/>
                        <a:cs typeface="Arial"/>
                      </a:endParaRPr>
                    </a:p>
                  </a:txBody>
                  <a:tcPr marL="0" marR="0" marT="1905" marB="0"/>
                </a:tc>
                <a:extLst>
                  <a:ext uri="{0D108BD9-81ED-4DB2-BD59-A6C34878D82A}">
                    <a16:rowId xmlns:a16="http://schemas.microsoft.com/office/drawing/2014/main" val="10001"/>
                  </a:ext>
                </a:extLst>
              </a:tr>
            </a:tbl>
          </a:graphicData>
        </a:graphic>
      </p:graphicFrame>
      <p:sp>
        <p:nvSpPr>
          <p:cNvPr id="43" name="object 43"/>
          <p:cNvSpPr/>
          <p:nvPr/>
        </p:nvSpPr>
        <p:spPr>
          <a:xfrm>
            <a:off x="8285995" y="5882630"/>
            <a:ext cx="6359843" cy="929640"/>
          </a:xfrm>
          <a:custGeom>
            <a:avLst/>
            <a:gdLst/>
            <a:ahLst/>
            <a:cxnLst/>
            <a:rect l="l" t="t" r="r" b="b"/>
            <a:pathLst>
              <a:path w="4239895" h="619760">
                <a:moveTo>
                  <a:pt x="4060050" y="0"/>
                </a:moveTo>
                <a:lnTo>
                  <a:pt x="0" y="0"/>
                </a:lnTo>
                <a:lnTo>
                  <a:pt x="0" y="619302"/>
                </a:lnTo>
                <a:lnTo>
                  <a:pt x="4060050" y="619302"/>
                </a:lnTo>
                <a:lnTo>
                  <a:pt x="4239856" y="309651"/>
                </a:lnTo>
                <a:lnTo>
                  <a:pt x="4060050" y="0"/>
                </a:lnTo>
                <a:close/>
              </a:path>
            </a:pathLst>
          </a:custGeom>
          <a:solidFill>
            <a:srgbClr val="9D9FA1">
              <a:alpha val="14900"/>
            </a:srgbClr>
          </a:solidFill>
        </p:spPr>
        <p:txBody>
          <a:bodyPr wrap="square" lIns="0" tIns="0" rIns="0" bIns="0" rtlCol="0"/>
          <a:lstStyle/>
          <a:p>
            <a:pPr defTabSz="1371600"/>
            <a:endParaRPr sz="2700" kern="0">
              <a:solidFill>
                <a:sysClr val="windowText" lastClr="000000"/>
              </a:solidFill>
            </a:endParaRPr>
          </a:p>
        </p:txBody>
      </p:sp>
      <p:sp>
        <p:nvSpPr>
          <p:cNvPr id="44" name="object 44"/>
          <p:cNvSpPr txBox="1"/>
          <p:nvPr/>
        </p:nvSpPr>
        <p:spPr>
          <a:xfrm>
            <a:off x="8402019" y="5607176"/>
            <a:ext cx="5642610" cy="604269"/>
          </a:xfrm>
          <a:prstGeom prst="rect">
            <a:avLst/>
          </a:prstGeom>
        </p:spPr>
        <p:txBody>
          <a:bodyPr vert="horz" wrap="square" lIns="0" tIns="18098" rIns="0" bIns="0" rtlCol="0">
            <a:spAutoFit/>
          </a:bodyPr>
          <a:lstStyle/>
          <a:p>
            <a:pPr marL="32385" defTabSz="1371600">
              <a:spcBef>
                <a:spcPts val="143"/>
              </a:spcBef>
            </a:pPr>
            <a:r>
              <a:rPr sz="1050" b="1" kern="0" spc="30" dirty="0">
                <a:solidFill>
                  <a:srgbClr val="06275F"/>
                </a:solidFill>
                <a:latin typeface="Arial"/>
                <a:cs typeface="Arial"/>
              </a:rPr>
              <a:t>Short-term</a:t>
            </a:r>
            <a:r>
              <a:rPr sz="1050" b="1" kern="0" spc="113" dirty="0">
                <a:solidFill>
                  <a:srgbClr val="06275F"/>
                </a:solidFill>
                <a:latin typeface="Arial"/>
                <a:cs typeface="Arial"/>
              </a:rPr>
              <a:t> </a:t>
            </a:r>
            <a:r>
              <a:rPr sz="1050" b="1" kern="0" spc="30" dirty="0">
                <a:solidFill>
                  <a:srgbClr val="06275F"/>
                </a:solidFill>
                <a:latin typeface="Arial"/>
                <a:cs typeface="Arial"/>
              </a:rPr>
              <a:t>risk</a:t>
            </a:r>
            <a:r>
              <a:rPr sz="1050" b="1" kern="0" spc="83" dirty="0">
                <a:solidFill>
                  <a:srgbClr val="06275F"/>
                </a:solidFill>
                <a:latin typeface="Arial"/>
                <a:cs typeface="Arial"/>
              </a:rPr>
              <a:t> </a:t>
            </a:r>
            <a:r>
              <a:rPr sz="1050" b="1" kern="0" spc="15" dirty="0">
                <a:solidFill>
                  <a:srgbClr val="06275F"/>
                </a:solidFill>
                <a:latin typeface="Arial"/>
                <a:cs typeface="Arial"/>
              </a:rPr>
              <a:t>profile:</a:t>
            </a:r>
            <a:r>
              <a:rPr sz="1050" b="1" kern="0" spc="75" dirty="0">
                <a:solidFill>
                  <a:srgbClr val="06275F"/>
                </a:solidFill>
                <a:latin typeface="Arial"/>
                <a:cs typeface="Arial"/>
              </a:rPr>
              <a:t> </a:t>
            </a:r>
            <a:r>
              <a:rPr sz="900" kern="0" spc="30" dirty="0">
                <a:solidFill>
                  <a:srgbClr val="4B4D4F"/>
                </a:solidFill>
                <a:latin typeface="Arial"/>
                <a:cs typeface="Arial"/>
              </a:rPr>
              <a:t>Your</a:t>
            </a:r>
            <a:r>
              <a:rPr sz="900" kern="0" spc="120" dirty="0">
                <a:solidFill>
                  <a:srgbClr val="4B4D4F"/>
                </a:solidFill>
                <a:latin typeface="Arial"/>
                <a:cs typeface="Arial"/>
              </a:rPr>
              <a:t> </a:t>
            </a:r>
            <a:r>
              <a:rPr sz="900" kern="0" spc="30" dirty="0">
                <a:solidFill>
                  <a:srgbClr val="4B4D4F"/>
                </a:solidFill>
                <a:latin typeface="Arial"/>
                <a:cs typeface="Arial"/>
              </a:rPr>
              <a:t>attitude</a:t>
            </a:r>
            <a:r>
              <a:rPr sz="900" kern="0" spc="120" dirty="0">
                <a:solidFill>
                  <a:srgbClr val="4B4D4F"/>
                </a:solidFill>
                <a:latin typeface="Arial"/>
                <a:cs typeface="Arial"/>
              </a:rPr>
              <a:t> </a:t>
            </a:r>
            <a:r>
              <a:rPr sz="900" kern="0" spc="30" dirty="0">
                <a:solidFill>
                  <a:srgbClr val="4B4D4F"/>
                </a:solidFill>
                <a:latin typeface="Arial"/>
                <a:cs typeface="Arial"/>
              </a:rPr>
              <a:t>toward</a:t>
            </a:r>
            <a:r>
              <a:rPr sz="900" kern="0" spc="143" dirty="0">
                <a:solidFill>
                  <a:srgbClr val="4B4D4F"/>
                </a:solidFill>
                <a:latin typeface="Arial"/>
                <a:cs typeface="Arial"/>
              </a:rPr>
              <a:t> </a:t>
            </a:r>
            <a:r>
              <a:rPr sz="900" kern="0" spc="75" dirty="0">
                <a:solidFill>
                  <a:srgbClr val="4B4D4F"/>
                </a:solidFill>
                <a:latin typeface="Arial"/>
                <a:cs typeface="Arial"/>
              </a:rPr>
              <a:t>short-term</a:t>
            </a:r>
            <a:r>
              <a:rPr sz="900" kern="0" spc="158" dirty="0">
                <a:solidFill>
                  <a:srgbClr val="4B4D4F"/>
                </a:solidFill>
                <a:latin typeface="Arial"/>
                <a:cs typeface="Arial"/>
              </a:rPr>
              <a:t> </a:t>
            </a:r>
            <a:r>
              <a:rPr sz="900" kern="0" spc="-15" dirty="0">
                <a:solidFill>
                  <a:srgbClr val="4B4D4F"/>
                </a:solidFill>
                <a:latin typeface="Arial"/>
                <a:cs typeface="Arial"/>
              </a:rPr>
              <a:t>volatility</a:t>
            </a:r>
            <a:endParaRPr sz="900" kern="0">
              <a:solidFill>
                <a:sysClr val="windowText" lastClr="000000"/>
              </a:solidFill>
              <a:latin typeface="Arial"/>
              <a:cs typeface="Arial"/>
            </a:endParaRPr>
          </a:p>
          <a:p>
            <a:pPr defTabSz="1371600">
              <a:spcBef>
                <a:spcPts val="75"/>
              </a:spcBef>
            </a:pPr>
            <a:endParaRPr sz="900" kern="0">
              <a:solidFill>
                <a:sysClr val="windowText" lastClr="000000"/>
              </a:solidFill>
              <a:latin typeface="Arial"/>
              <a:cs typeface="Arial"/>
            </a:endParaRPr>
          </a:p>
          <a:p>
            <a:pPr marL="19050" marR="7620" indent="13335" defTabSz="1371600">
              <a:lnSpc>
                <a:spcPts val="1050"/>
              </a:lnSpc>
            </a:pPr>
            <a:r>
              <a:rPr sz="900" b="1" kern="0" spc="15" dirty="0">
                <a:solidFill>
                  <a:srgbClr val="4B4D4F"/>
                </a:solidFill>
                <a:latin typeface="Arial"/>
                <a:cs typeface="Arial"/>
              </a:rPr>
              <a:t>Which</a:t>
            </a:r>
            <a:r>
              <a:rPr sz="900" b="1" kern="0" spc="60" dirty="0">
                <a:solidFill>
                  <a:srgbClr val="4B4D4F"/>
                </a:solidFill>
                <a:latin typeface="Arial"/>
                <a:cs typeface="Arial"/>
              </a:rPr>
              <a:t> </a:t>
            </a:r>
            <a:r>
              <a:rPr sz="900" b="1" kern="0" spc="15" dirty="0">
                <a:solidFill>
                  <a:srgbClr val="4B4D4F"/>
                </a:solidFill>
                <a:latin typeface="Arial"/>
                <a:cs typeface="Arial"/>
              </a:rPr>
              <a:t>of</a:t>
            </a:r>
            <a:r>
              <a:rPr sz="900" b="1" kern="0" spc="38" dirty="0">
                <a:solidFill>
                  <a:srgbClr val="4B4D4F"/>
                </a:solidFill>
                <a:latin typeface="Arial"/>
                <a:cs typeface="Arial"/>
              </a:rPr>
              <a:t> </a:t>
            </a:r>
            <a:r>
              <a:rPr sz="900" b="1" kern="0" spc="15" dirty="0">
                <a:solidFill>
                  <a:srgbClr val="4B4D4F"/>
                </a:solidFill>
                <a:latin typeface="Arial"/>
                <a:cs typeface="Arial"/>
              </a:rPr>
              <a:t>these</a:t>
            </a:r>
            <a:r>
              <a:rPr sz="900" b="1" kern="0" spc="90" dirty="0">
                <a:solidFill>
                  <a:srgbClr val="4B4D4F"/>
                </a:solidFill>
                <a:latin typeface="Arial"/>
                <a:cs typeface="Arial"/>
              </a:rPr>
              <a:t> </a:t>
            </a:r>
            <a:r>
              <a:rPr sz="900" b="1" kern="0" spc="15" dirty="0">
                <a:solidFill>
                  <a:srgbClr val="4B4D4F"/>
                </a:solidFill>
                <a:latin typeface="Arial"/>
                <a:cs typeface="Arial"/>
              </a:rPr>
              <a:t>statements</a:t>
            </a:r>
            <a:r>
              <a:rPr sz="900" b="1" kern="0" spc="68" dirty="0">
                <a:solidFill>
                  <a:srgbClr val="4B4D4F"/>
                </a:solidFill>
                <a:latin typeface="Arial"/>
                <a:cs typeface="Arial"/>
              </a:rPr>
              <a:t> </a:t>
            </a:r>
            <a:r>
              <a:rPr sz="900" b="1" kern="0" spc="15" dirty="0">
                <a:solidFill>
                  <a:srgbClr val="4B4D4F"/>
                </a:solidFill>
                <a:latin typeface="Arial"/>
                <a:cs typeface="Arial"/>
              </a:rPr>
              <a:t>describe</a:t>
            </a:r>
            <a:r>
              <a:rPr sz="900" b="1" kern="0" spc="60" dirty="0">
                <a:solidFill>
                  <a:srgbClr val="4B4D4F"/>
                </a:solidFill>
                <a:latin typeface="Arial"/>
                <a:cs typeface="Arial"/>
              </a:rPr>
              <a:t> </a:t>
            </a:r>
            <a:r>
              <a:rPr sz="900" b="1" kern="0" spc="15" dirty="0">
                <a:solidFill>
                  <a:srgbClr val="4B4D4F"/>
                </a:solidFill>
                <a:latin typeface="Arial"/>
                <a:cs typeface="Arial"/>
              </a:rPr>
              <a:t>your</a:t>
            </a:r>
            <a:r>
              <a:rPr sz="900" b="1" kern="0" spc="75" dirty="0">
                <a:solidFill>
                  <a:srgbClr val="4B4D4F"/>
                </a:solidFill>
                <a:latin typeface="Arial"/>
                <a:cs typeface="Arial"/>
              </a:rPr>
              <a:t> </a:t>
            </a:r>
            <a:r>
              <a:rPr sz="900" b="1" kern="0" spc="15" dirty="0">
                <a:solidFill>
                  <a:srgbClr val="4B4D4F"/>
                </a:solidFill>
                <a:latin typeface="Arial"/>
                <a:cs typeface="Arial"/>
              </a:rPr>
              <a:t>attitude</a:t>
            </a:r>
            <a:r>
              <a:rPr sz="900" b="1" kern="0" spc="38" dirty="0">
                <a:solidFill>
                  <a:srgbClr val="4B4D4F"/>
                </a:solidFill>
                <a:latin typeface="Arial"/>
                <a:cs typeface="Arial"/>
              </a:rPr>
              <a:t> </a:t>
            </a:r>
            <a:r>
              <a:rPr sz="900" b="1" kern="0" spc="15" dirty="0">
                <a:solidFill>
                  <a:srgbClr val="4B4D4F"/>
                </a:solidFill>
                <a:latin typeface="Arial"/>
                <a:cs typeface="Arial"/>
              </a:rPr>
              <a:t>about</a:t>
            </a:r>
            <a:r>
              <a:rPr sz="900" b="1" kern="0" spc="90" dirty="0">
                <a:solidFill>
                  <a:srgbClr val="4B4D4F"/>
                </a:solidFill>
                <a:latin typeface="Arial"/>
                <a:cs typeface="Arial"/>
              </a:rPr>
              <a:t> </a:t>
            </a:r>
            <a:r>
              <a:rPr sz="900" b="1" kern="0" spc="15" dirty="0">
                <a:solidFill>
                  <a:srgbClr val="4B4D4F"/>
                </a:solidFill>
                <a:latin typeface="Arial"/>
                <a:cs typeface="Arial"/>
              </a:rPr>
              <a:t>the</a:t>
            </a:r>
            <a:r>
              <a:rPr sz="900" b="1" kern="0" spc="60" dirty="0">
                <a:solidFill>
                  <a:srgbClr val="4B4D4F"/>
                </a:solidFill>
                <a:latin typeface="Arial"/>
                <a:cs typeface="Arial"/>
              </a:rPr>
              <a:t> </a:t>
            </a:r>
            <a:r>
              <a:rPr sz="900" b="1" kern="0" spc="15" dirty="0">
                <a:solidFill>
                  <a:srgbClr val="4B4D4F"/>
                </a:solidFill>
                <a:latin typeface="Arial"/>
                <a:cs typeface="Arial"/>
              </a:rPr>
              <a:t>next</a:t>
            </a:r>
            <a:r>
              <a:rPr sz="900" b="1" kern="0" spc="75" dirty="0">
                <a:solidFill>
                  <a:srgbClr val="4B4D4F"/>
                </a:solidFill>
                <a:latin typeface="Arial"/>
                <a:cs typeface="Arial"/>
              </a:rPr>
              <a:t> </a:t>
            </a:r>
            <a:r>
              <a:rPr sz="900" b="1" kern="0" spc="15" dirty="0">
                <a:solidFill>
                  <a:srgbClr val="4B4D4F"/>
                </a:solidFill>
                <a:latin typeface="Arial"/>
                <a:cs typeface="Arial"/>
              </a:rPr>
              <a:t>three</a:t>
            </a:r>
            <a:r>
              <a:rPr sz="900" b="1" kern="0" spc="38" dirty="0">
                <a:solidFill>
                  <a:srgbClr val="4B4D4F"/>
                </a:solidFill>
                <a:latin typeface="Arial"/>
                <a:cs typeface="Arial"/>
              </a:rPr>
              <a:t> </a:t>
            </a:r>
            <a:r>
              <a:rPr sz="900" b="1" kern="0" spc="15" dirty="0">
                <a:solidFill>
                  <a:srgbClr val="4B4D4F"/>
                </a:solidFill>
                <a:latin typeface="Arial"/>
                <a:cs typeface="Arial"/>
              </a:rPr>
              <a:t>years’</a:t>
            </a:r>
            <a:r>
              <a:rPr sz="900" b="1" kern="0" spc="75" dirty="0">
                <a:solidFill>
                  <a:srgbClr val="4B4D4F"/>
                </a:solidFill>
                <a:latin typeface="Arial"/>
                <a:cs typeface="Arial"/>
              </a:rPr>
              <a:t> </a:t>
            </a:r>
            <a:r>
              <a:rPr sz="900" b="1" kern="0" spc="15" dirty="0">
                <a:solidFill>
                  <a:srgbClr val="4B4D4F"/>
                </a:solidFill>
                <a:latin typeface="Arial"/>
                <a:cs typeface="Arial"/>
              </a:rPr>
              <a:t>performance</a:t>
            </a:r>
            <a:r>
              <a:rPr sz="900" b="1" kern="0" spc="60" dirty="0">
                <a:solidFill>
                  <a:srgbClr val="4B4D4F"/>
                </a:solidFill>
                <a:latin typeface="Arial"/>
                <a:cs typeface="Arial"/>
              </a:rPr>
              <a:t> </a:t>
            </a:r>
            <a:r>
              <a:rPr sz="900" b="1" kern="0" spc="15" dirty="0">
                <a:solidFill>
                  <a:srgbClr val="4B4D4F"/>
                </a:solidFill>
                <a:latin typeface="Arial"/>
                <a:cs typeface="Arial"/>
              </a:rPr>
              <a:t>of</a:t>
            </a:r>
            <a:r>
              <a:rPr sz="900" b="1" kern="0" spc="68" dirty="0">
                <a:solidFill>
                  <a:srgbClr val="4B4D4F"/>
                </a:solidFill>
                <a:latin typeface="Arial"/>
                <a:cs typeface="Arial"/>
              </a:rPr>
              <a:t> </a:t>
            </a:r>
            <a:r>
              <a:rPr sz="900" b="1" kern="0" spc="-30" dirty="0">
                <a:solidFill>
                  <a:srgbClr val="4B4D4F"/>
                </a:solidFill>
                <a:latin typeface="Arial"/>
                <a:cs typeface="Arial"/>
              </a:rPr>
              <a:t>this</a:t>
            </a:r>
            <a:r>
              <a:rPr sz="900" b="1" kern="0" spc="750" dirty="0">
                <a:solidFill>
                  <a:srgbClr val="4B4D4F"/>
                </a:solidFill>
                <a:latin typeface="Arial"/>
                <a:cs typeface="Arial"/>
              </a:rPr>
              <a:t> </a:t>
            </a:r>
            <a:r>
              <a:rPr sz="900" b="1" kern="0" spc="-15" dirty="0">
                <a:solidFill>
                  <a:srgbClr val="4B4D4F"/>
                </a:solidFill>
                <a:latin typeface="Arial"/>
                <a:cs typeface="Arial"/>
              </a:rPr>
              <a:t>money?</a:t>
            </a:r>
            <a:endParaRPr sz="900" kern="0">
              <a:solidFill>
                <a:sysClr val="windowText" lastClr="000000"/>
              </a:solidFill>
              <a:latin typeface="Arial"/>
              <a:cs typeface="Arial"/>
            </a:endParaRPr>
          </a:p>
        </p:txBody>
      </p:sp>
      <p:sp>
        <p:nvSpPr>
          <p:cNvPr id="45" name="object 45"/>
          <p:cNvSpPr txBox="1"/>
          <p:nvPr/>
        </p:nvSpPr>
        <p:spPr>
          <a:xfrm>
            <a:off x="10753686" y="6325303"/>
            <a:ext cx="689610" cy="250261"/>
          </a:xfrm>
          <a:prstGeom prst="rect">
            <a:avLst/>
          </a:prstGeom>
        </p:spPr>
        <p:txBody>
          <a:bodyPr vert="horz" wrap="square" lIns="0" tIns="23813" rIns="0" bIns="0" rtlCol="0">
            <a:spAutoFit/>
          </a:bodyPr>
          <a:lstStyle/>
          <a:p>
            <a:pPr marL="160020" marR="7620" indent="-141923" defTabSz="1371600">
              <a:lnSpc>
                <a:spcPct val="112700"/>
              </a:lnSpc>
              <a:spcBef>
                <a:spcPts val="188"/>
              </a:spcBef>
            </a:pPr>
            <a:r>
              <a:rPr sz="750" b="1" kern="0" spc="15" dirty="0">
                <a:solidFill>
                  <a:srgbClr val="4B4D4F"/>
                </a:solidFill>
                <a:latin typeface="Arial"/>
                <a:cs typeface="Arial"/>
              </a:rPr>
              <a:t>3</a:t>
            </a:r>
            <a:r>
              <a:rPr sz="750" b="1" kern="0" spc="8" dirty="0">
                <a:solidFill>
                  <a:srgbClr val="4B4D4F"/>
                </a:solidFill>
                <a:latin typeface="Arial"/>
                <a:cs typeface="Arial"/>
              </a:rPr>
              <a:t> </a:t>
            </a:r>
            <a:r>
              <a:rPr sz="600" kern="0" spc="15" dirty="0">
                <a:solidFill>
                  <a:srgbClr val="4B4D4F"/>
                </a:solidFill>
                <a:latin typeface="Arial"/>
                <a:cs typeface="Arial"/>
              </a:rPr>
              <a:t>I</a:t>
            </a:r>
            <a:r>
              <a:rPr sz="600" kern="0" spc="60" dirty="0">
                <a:solidFill>
                  <a:srgbClr val="4B4D4F"/>
                </a:solidFill>
                <a:latin typeface="Arial"/>
                <a:cs typeface="Arial"/>
              </a:rPr>
              <a:t> </a:t>
            </a:r>
            <a:r>
              <a:rPr sz="600" kern="0" spc="15" dirty="0">
                <a:solidFill>
                  <a:srgbClr val="4B4D4F"/>
                </a:solidFill>
                <a:latin typeface="Arial"/>
                <a:cs typeface="Arial"/>
              </a:rPr>
              <a:t>can</a:t>
            </a:r>
            <a:r>
              <a:rPr sz="600" kern="0" spc="90" dirty="0">
                <a:solidFill>
                  <a:srgbClr val="4B4D4F"/>
                </a:solidFill>
                <a:latin typeface="Arial"/>
                <a:cs typeface="Arial"/>
              </a:rPr>
              <a:t> </a:t>
            </a:r>
            <a:r>
              <a:rPr sz="600" kern="0" spc="15" dirty="0">
                <a:solidFill>
                  <a:srgbClr val="4B4D4F"/>
                </a:solidFill>
                <a:latin typeface="Arial"/>
                <a:cs typeface="Arial"/>
              </a:rPr>
              <a:t>tolerate</a:t>
            </a:r>
            <a:r>
              <a:rPr sz="600" kern="0" spc="60" dirty="0">
                <a:solidFill>
                  <a:srgbClr val="4B4D4F"/>
                </a:solidFill>
                <a:latin typeface="Arial"/>
                <a:cs typeface="Arial"/>
              </a:rPr>
              <a:t> </a:t>
            </a:r>
            <a:r>
              <a:rPr sz="600" kern="0" spc="-75" dirty="0">
                <a:solidFill>
                  <a:srgbClr val="4B4D4F"/>
                </a:solidFill>
                <a:latin typeface="Arial"/>
                <a:cs typeface="Arial"/>
              </a:rPr>
              <a:t>a</a:t>
            </a:r>
            <a:r>
              <a:rPr sz="600" kern="0" spc="750" dirty="0">
                <a:solidFill>
                  <a:srgbClr val="4B4D4F"/>
                </a:solidFill>
                <a:latin typeface="Arial"/>
                <a:cs typeface="Arial"/>
              </a:rPr>
              <a:t> </a:t>
            </a:r>
            <a:r>
              <a:rPr sz="600" kern="0" dirty="0">
                <a:solidFill>
                  <a:srgbClr val="4B4D4F"/>
                </a:solidFill>
                <a:latin typeface="Arial"/>
                <a:cs typeface="Arial"/>
              </a:rPr>
              <a:t>small</a:t>
            </a:r>
            <a:r>
              <a:rPr sz="600" kern="0" spc="188" dirty="0">
                <a:solidFill>
                  <a:srgbClr val="4B4D4F"/>
                </a:solidFill>
                <a:latin typeface="Arial"/>
                <a:cs typeface="Arial"/>
              </a:rPr>
              <a:t> </a:t>
            </a:r>
            <a:r>
              <a:rPr sz="600" kern="0" spc="-30" dirty="0">
                <a:solidFill>
                  <a:srgbClr val="4B4D4F"/>
                </a:solidFill>
                <a:latin typeface="Arial"/>
                <a:cs typeface="Arial"/>
              </a:rPr>
              <a:t>loss</a:t>
            </a:r>
            <a:endParaRPr sz="600" kern="0">
              <a:solidFill>
                <a:sysClr val="windowText" lastClr="000000"/>
              </a:solidFill>
              <a:latin typeface="Arial"/>
              <a:cs typeface="Arial"/>
            </a:endParaRPr>
          </a:p>
        </p:txBody>
      </p:sp>
      <p:sp>
        <p:nvSpPr>
          <p:cNvPr id="46" name="object 46"/>
          <p:cNvSpPr txBox="1"/>
          <p:nvPr/>
        </p:nvSpPr>
        <p:spPr>
          <a:xfrm>
            <a:off x="11922662" y="6325303"/>
            <a:ext cx="881063" cy="250261"/>
          </a:xfrm>
          <a:prstGeom prst="rect">
            <a:avLst/>
          </a:prstGeom>
        </p:spPr>
        <p:txBody>
          <a:bodyPr vert="horz" wrap="square" lIns="0" tIns="23813" rIns="0" bIns="0" rtlCol="0">
            <a:spAutoFit/>
          </a:bodyPr>
          <a:lstStyle/>
          <a:p>
            <a:pPr marL="160020" marR="7620" indent="-141923" defTabSz="1371600">
              <a:lnSpc>
                <a:spcPct val="112700"/>
              </a:lnSpc>
              <a:spcBef>
                <a:spcPts val="188"/>
              </a:spcBef>
            </a:pPr>
            <a:r>
              <a:rPr sz="750" b="1" kern="0" dirty="0">
                <a:solidFill>
                  <a:srgbClr val="4B4D4F"/>
                </a:solidFill>
                <a:latin typeface="Arial"/>
                <a:cs typeface="Arial"/>
              </a:rPr>
              <a:t>2</a:t>
            </a:r>
            <a:r>
              <a:rPr sz="750" b="1" kern="0" spc="8" dirty="0">
                <a:solidFill>
                  <a:srgbClr val="4B4D4F"/>
                </a:solidFill>
                <a:latin typeface="Arial"/>
                <a:cs typeface="Arial"/>
              </a:rPr>
              <a:t> </a:t>
            </a:r>
            <a:r>
              <a:rPr sz="600" kern="0" dirty="0">
                <a:solidFill>
                  <a:srgbClr val="4B4D4F"/>
                </a:solidFill>
                <a:latin typeface="Arial"/>
                <a:cs typeface="Arial"/>
              </a:rPr>
              <a:t>I’d</a:t>
            </a:r>
            <a:r>
              <a:rPr sz="600" kern="0" spc="60" dirty="0">
                <a:solidFill>
                  <a:srgbClr val="4B4D4F"/>
                </a:solidFill>
                <a:latin typeface="Arial"/>
                <a:cs typeface="Arial"/>
              </a:rPr>
              <a:t> </a:t>
            </a:r>
            <a:r>
              <a:rPr sz="600" kern="0" dirty="0">
                <a:solidFill>
                  <a:srgbClr val="4B4D4F"/>
                </a:solidFill>
                <a:latin typeface="Arial"/>
                <a:cs typeface="Arial"/>
              </a:rPr>
              <a:t>have</a:t>
            </a:r>
            <a:r>
              <a:rPr sz="600" kern="0" spc="98" dirty="0">
                <a:solidFill>
                  <a:srgbClr val="4B4D4F"/>
                </a:solidFill>
                <a:latin typeface="Arial"/>
                <a:cs typeface="Arial"/>
              </a:rPr>
              <a:t> </a:t>
            </a:r>
            <a:r>
              <a:rPr sz="600" kern="0" dirty="0">
                <a:solidFill>
                  <a:srgbClr val="4B4D4F"/>
                </a:solidFill>
                <a:latin typeface="Arial"/>
                <a:cs typeface="Arial"/>
              </a:rPr>
              <a:t>a</a:t>
            </a:r>
            <a:r>
              <a:rPr sz="600" kern="0" spc="60" dirty="0">
                <a:solidFill>
                  <a:srgbClr val="4B4D4F"/>
                </a:solidFill>
                <a:latin typeface="Arial"/>
                <a:cs typeface="Arial"/>
              </a:rPr>
              <a:t> </a:t>
            </a:r>
            <a:r>
              <a:rPr sz="600" kern="0" dirty="0">
                <a:solidFill>
                  <a:srgbClr val="4B4D4F"/>
                </a:solidFill>
                <a:latin typeface="Arial"/>
                <a:cs typeface="Arial"/>
              </a:rPr>
              <a:t>hard</a:t>
            </a:r>
            <a:r>
              <a:rPr sz="600" kern="0" spc="98" dirty="0">
                <a:solidFill>
                  <a:srgbClr val="4B4D4F"/>
                </a:solidFill>
                <a:latin typeface="Arial"/>
                <a:cs typeface="Arial"/>
              </a:rPr>
              <a:t> </a:t>
            </a:r>
            <a:r>
              <a:rPr sz="600" kern="0" spc="-30" dirty="0">
                <a:solidFill>
                  <a:srgbClr val="4B4D4F"/>
                </a:solidFill>
                <a:latin typeface="Arial"/>
                <a:cs typeface="Arial"/>
              </a:rPr>
              <a:t>time</a:t>
            </a:r>
            <a:r>
              <a:rPr sz="600" kern="0" spc="750" dirty="0">
                <a:solidFill>
                  <a:srgbClr val="4B4D4F"/>
                </a:solidFill>
                <a:latin typeface="Arial"/>
                <a:cs typeface="Arial"/>
              </a:rPr>
              <a:t> </a:t>
            </a:r>
            <a:r>
              <a:rPr sz="600" kern="0" dirty="0">
                <a:solidFill>
                  <a:srgbClr val="4B4D4F"/>
                </a:solidFill>
                <a:latin typeface="Arial"/>
                <a:cs typeface="Arial"/>
              </a:rPr>
              <a:t>dealing</a:t>
            </a:r>
            <a:r>
              <a:rPr sz="600" kern="0" spc="143" dirty="0">
                <a:solidFill>
                  <a:srgbClr val="4B4D4F"/>
                </a:solidFill>
                <a:latin typeface="Arial"/>
                <a:cs typeface="Arial"/>
              </a:rPr>
              <a:t> </a:t>
            </a:r>
            <a:r>
              <a:rPr sz="600" kern="0" dirty="0">
                <a:solidFill>
                  <a:srgbClr val="4B4D4F"/>
                </a:solidFill>
                <a:latin typeface="Arial"/>
                <a:cs typeface="Arial"/>
              </a:rPr>
              <a:t>with</a:t>
            </a:r>
            <a:r>
              <a:rPr sz="600" kern="0" spc="127" dirty="0">
                <a:solidFill>
                  <a:srgbClr val="4B4D4F"/>
                </a:solidFill>
                <a:latin typeface="Arial"/>
                <a:cs typeface="Arial"/>
              </a:rPr>
              <a:t> </a:t>
            </a:r>
            <a:r>
              <a:rPr sz="600" kern="0" dirty="0">
                <a:solidFill>
                  <a:srgbClr val="4B4D4F"/>
                </a:solidFill>
                <a:latin typeface="Arial"/>
                <a:cs typeface="Arial"/>
              </a:rPr>
              <a:t>a</a:t>
            </a:r>
            <a:r>
              <a:rPr sz="600" kern="0" spc="150" dirty="0">
                <a:solidFill>
                  <a:srgbClr val="4B4D4F"/>
                </a:solidFill>
                <a:latin typeface="Arial"/>
                <a:cs typeface="Arial"/>
              </a:rPr>
              <a:t> </a:t>
            </a:r>
            <a:r>
              <a:rPr sz="600" kern="0" spc="-30" dirty="0">
                <a:solidFill>
                  <a:srgbClr val="4B4D4F"/>
                </a:solidFill>
                <a:latin typeface="Arial"/>
                <a:cs typeface="Arial"/>
              </a:rPr>
              <a:t>loss</a:t>
            </a:r>
            <a:endParaRPr sz="600" kern="0">
              <a:solidFill>
                <a:sysClr val="windowText" lastClr="000000"/>
              </a:solidFill>
              <a:latin typeface="Arial"/>
              <a:cs typeface="Arial"/>
            </a:endParaRPr>
          </a:p>
        </p:txBody>
      </p:sp>
      <p:sp>
        <p:nvSpPr>
          <p:cNvPr id="47" name="object 47"/>
          <p:cNvSpPr txBox="1"/>
          <p:nvPr/>
        </p:nvSpPr>
        <p:spPr>
          <a:xfrm>
            <a:off x="13091640" y="6325302"/>
            <a:ext cx="963930" cy="250261"/>
          </a:xfrm>
          <a:prstGeom prst="rect">
            <a:avLst/>
          </a:prstGeom>
        </p:spPr>
        <p:txBody>
          <a:bodyPr vert="horz" wrap="square" lIns="0" tIns="23813" rIns="0" bIns="0" rtlCol="0">
            <a:spAutoFit/>
          </a:bodyPr>
          <a:lstStyle/>
          <a:p>
            <a:pPr marL="160020" marR="7620" indent="-141923" defTabSz="1371600">
              <a:lnSpc>
                <a:spcPct val="112700"/>
              </a:lnSpc>
              <a:spcBef>
                <a:spcPts val="188"/>
              </a:spcBef>
            </a:pPr>
            <a:r>
              <a:rPr sz="750" b="1" kern="0" spc="-105" dirty="0">
                <a:solidFill>
                  <a:srgbClr val="4B4D4F"/>
                </a:solidFill>
                <a:latin typeface="Arial"/>
                <a:cs typeface="Arial"/>
              </a:rPr>
              <a:t>1</a:t>
            </a:r>
            <a:r>
              <a:rPr sz="750" b="1" kern="0" spc="30" dirty="0">
                <a:solidFill>
                  <a:srgbClr val="4B4D4F"/>
                </a:solidFill>
                <a:latin typeface="Arial"/>
                <a:cs typeface="Arial"/>
              </a:rPr>
              <a:t> </a:t>
            </a:r>
            <a:r>
              <a:rPr sz="600" kern="0" dirty="0">
                <a:solidFill>
                  <a:srgbClr val="4B4D4F"/>
                </a:solidFill>
                <a:latin typeface="Arial"/>
                <a:cs typeface="Arial"/>
              </a:rPr>
              <a:t>I</a:t>
            </a:r>
            <a:r>
              <a:rPr sz="600" kern="0" spc="83" dirty="0">
                <a:solidFill>
                  <a:srgbClr val="4B4D4F"/>
                </a:solidFill>
                <a:latin typeface="Arial"/>
                <a:cs typeface="Arial"/>
              </a:rPr>
              <a:t> </a:t>
            </a:r>
            <a:r>
              <a:rPr sz="600" kern="0" dirty="0">
                <a:solidFill>
                  <a:srgbClr val="4B4D4F"/>
                </a:solidFill>
                <a:latin typeface="Arial"/>
                <a:cs typeface="Arial"/>
              </a:rPr>
              <a:t>need</a:t>
            </a:r>
            <a:r>
              <a:rPr sz="600" kern="0" spc="105" dirty="0">
                <a:solidFill>
                  <a:srgbClr val="4B4D4F"/>
                </a:solidFill>
                <a:latin typeface="Arial"/>
                <a:cs typeface="Arial"/>
              </a:rPr>
              <a:t> </a:t>
            </a:r>
            <a:r>
              <a:rPr sz="600" kern="0" dirty="0">
                <a:solidFill>
                  <a:srgbClr val="4B4D4F"/>
                </a:solidFill>
                <a:latin typeface="Arial"/>
                <a:cs typeface="Arial"/>
              </a:rPr>
              <a:t>to</a:t>
            </a:r>
            <a:r>
              <a:rPr sz="600" kern="0" spc="60" dirty="0">
                <a:solidFill>
                  <a:srgbClr val="4B4D4F"/>
                </a:solidFill>
                <a:latin typeface="Arial"/>
                <a:cs typeface="Arial"/>
              </a:rPr>
              <a:t> </a:t>
            </a:r>
            <a:r>
              <a:rPr sz="600" kern="0" dirty="0">
                <a:solidFill>
                  <a:srgbClr val="4B4D4F"/>
                </a:solidFill>
                <a:latin typeface="Arial"/>
                <a:cs typeface="Arial"/>
              </a:rPr>
              <a:t>see</a:t>
            </a:r>
            <a:r>
              <a:rPr sz="600" kern="0" spc="98" dirty="0">
                <a:solidFill>
                  <a:srgbClr val="4B4D4F"/>
                </a:solidFill>
                <a:latin typeface="Arial"/>
                <a:cs typeface="Arial"/>
              </a:rPr>
              <a:t> </a:t>
            </a:r>
            <a:r>
              <a:rPr sz="600" kern="0" dirty="0">
                <a:solidFill>
                  <a:srgbClr val="4B4D4F"/>
                </a:solidFill>
                <a:latin typeface="Arial"/>
                <a:cs typeface="Arial"/>
              </a:rPr>
              <a:t>at</a:t>
            </a:r>
            <a:r>
              <a:rPr sz="600" kern="0" spc="83" dirty="0">
                <a:solidFill>
                  <a:srgbClr val="4B4D4F"/>
                </a:solidFill>
                <a:latin typeface="Arial"/>
                <a:cs typeface="Arial"/>
              </a:rPr>
              <a:t> </a:t>
            </a:r>
            <a:r>
              <a:rPr sz="600" kern="0" dirty="0">
                <a:solidFill>
                  <a:srgbClr val="4B4D4F"/>
                </a:solidFill>
                <a:latin typeface="Arial"/>
                <a:cs typeface="Arial"/>
              </a:rPr>
              <a:t>least</a:t>
            </a:r>
            <a:r>
              <a:rPr sz="600" kern="0" spc="83" dirty="0">
                <a:solidFill>
                  <a:srgbClr val="4B4D4F"/>
                </a:solidFill>
                <a:latin typeface="Arial"/>
                <a:cs typeface="Arial"/>
              </a:rPr>
              <a:t> </a:t>
            </a:r>
            <a:r>
              <a:rPr sz="600" kern="0" spc="-75" dirty="0">
                <a:solidFill>
                  <a:srgbClr val="4B4D4F"/>
                </a:solidFill>
                <a:latin typeface="Arial"/>
                <a:cs typeface="Arial"/>
              </a:rPr>
              <a:t>a</a:t>
            </a:r>
            <a:r>
              <a:rPr sz="600" kern="0" spc="750" dirty="0">
                <a:solidFill>
                  <a:srgbClr val="4B4D4F"/>
                </a:solidFill>
                <a:latin typeface="Arial"/>
                <a:cs typeface="Arial"/>
              </a:rPr>
              <a:t> </a:t>
            </a:r>
            <a:r>
              <a:rPr sz="600" kern="0" spc="15" dirty="0">
                <a:solidFill>
                  <a:srgbClr val="4B4D4F"/>
                </a:solidFill>
                <a:latin typeface="Arial"/>
                <a:cs typeface="Arial"/>
              </a:rPr>
              <a:t>little</a:t>
            </a:r>
            <a:r>
              <a:rPr sz="600" kern="0" spc="210" dirty="0">
                <a:solidFill>
                  <a:srgbClr val="4B4D4F"/>
                </a:solidFill>
                <a:latin typeface="Arial"/>
                <a:cs typeface="Arial"/>
              </a:rPr>
              <a:t> </a:t>
            </a:r>
            <a:r>
              <a:rPr sz="600" kern="0" spc="-15" dirty="0">
                <a:solidFill>
                  <a:srgbClr val="4B4D4F"/>
                </a:solidFill>
                <a:latin typeface="Arial"/>
                <a:cs typeface="Arial"/>
              </a:rPr>
              <a:t>return</a:t>
            </a:r>
            <a:endParaRPr sz="600" kern="0">
              <a:solidFill>
                <a:sysClr val="windowText" lastClr="000000"/>
              </a:solidFill>
              <a:latin typeface="Arial"/>
              <a:cs typeface="Arial"/>
            </a:endParaRPr>
          </a:p>
        </p:txBody>
      </p:sp>
      <p:sp>
        <p:nvSpPr>
          <p:cNvPr id="48" name="object 48"/>
          <p:cNvSpPr/>
          <p:nvPr/>
        </p:nvSpPr>
        <p:spPr>
          <a:xfrm>
            <a:off x="8285995" y="6889282"/>
            <a:ext cx="6359843" cy="797243"/>
          </a:xfrm>
          <a:custGeom>
            <a:avLst/>
            <a:gdLst/>
            <a:ahLst/>
            <a:cxnLst/>
            <a:rect l="l" t="t" r="r" b="b"/>
            <a:pathLst>
              <a:path w="4239895" h="531495">
                <a:moveTo>
                  <a:pt x="4060050" y="0"/>
                </a:moveTo>
                <a:lnTo>
                  <a:pt x="0" y="0"/>
                </a:lnTo>
                <a:lnTo>
                  <a:pt x="0" y="531355"/>
                </a:lnTo>
                <a:lnTo>
                  <a:pt x="4060050" y="531355"/>
                </a:lnTo>
                <a:lnTo>
                  <a:pt x="4239856" y="265671"/>
                </a:lnTo>
                <a:lnTo>
                  <a:pt x="4060050" y="0"/>
                </a:lnTo>
                <a:close/>
              </a:path>
            </a:pathLst>
          </a:custGeom>
          <a:solidFill>
            <a:srgbClr val="9D9FA1">
              <a:alpha val="14900"/>
            </a:srgbClr>
          </a:solidFill>
        </p:spPr>
        <p:txBody>
          <a:bodyPr wrap="square" lIns="0" tIns="0" rIns="0" bIns="0" rtlCol="0"/>
          <a:lstStyle/>
          <a:p>
            <a:pPr defTabSz="1371600"/>
            <a:endParaRPr sz="2700" kern="0">
              <a:solidFill>
                <a:sysClr val="windowText" lastClr="000000"/>
              </a:solidFill>
            </a:endParaRPr>
          </a:p>
        </p:txBody>
      </p:sp>
      <p:sp>
        <p:nvSpPr>
          <p:cNvPr id="49" name="object 49"/>
          <p:cNvSpPr txBox="1"/>
          <p:nvPr/>
        </p:nvSpPr>
        <p:spPr>
          <a:xfrm>
            <a:off x="8402019" y="6976193"/>
            <a:ext cx="5676900" cy="300019"/>
          </a:xfrm>
          <a:prstGeom prst="rect">
            <a:avLst/>
          </a:prstGeom>
        </p:spPr>
        <p:txBody>
          <a:bodyPr vert="horz" wrap="square" lIns="0" tIns="26670" rIns="0" bIns="0" rtlCol="0">
            <a:spAutoFit/>
          </a:bodyPr>
          <a:lstStyle/>
          <a:p>
            <a:pPr marL="19050" marR="7620" indent="13335" defTabSz="1371600">
              <a:lnSpc>
                <a:spcPts val="1050"/>
              </a:lnSpc>
              <a:spcBef>
                <a:spcPts val="210"/>
              </a:spcBef>
            </a:pPr>
            <a:r>
              <a:rPr sz="900" b="1" kern="0" spc="15" dirty="0">
                <a:solidFill>
                  <a:srgbClr val="4B4D4F"/>
                </a:solidFill>
                <a:latin typeface="Arial"/>
                <a:cs typeface="Arial"/>
              </a:rPr>
              <a:t>Which</a:t>
            </a:r>
            <a:r>
              <a:rPr sz="900" b="1" kern="0" spc="68" dirty="0">
                <a:solidFill>
                  <a:srgbClr val="4B4D4F"/>
                </a:solidFill>
                <a:latin typeface="Arial"/>
                <a:cs typeface="Arial"/>
              </a:rPr>
              <a:t> </a:t>
            </a:r>
            <a:r>
              <a:rPr sz="900" b="1" kern="0" spc="15" dirty="0">
                <a:solidFill>
                  <a:srgbClr val="4B4D4F"/>
                </a:solidFill>
                <a:latin typeface="Arial"/>
                <a:cs typeface="Arial"/>
              </a:rPr>
              <a:t>of</a:t>
            </a:r>
            <a:r>
              <a:rPr sz="900" b="1" kern="0" spc="53" dirty="0">
                <a:solidFill>
                  <a:srgbClr val="4B4D4F"/>
                </a:solidFill>
                <a:latin typeface="Arial"/>
                <a:cs typeface="Arial"/>
              </a:rPr>
              <a:t> </a:t>
            </a:r>
            <a:r>
              <a:rPr sz="900" b="1" kern="0" spc="15" dirty="0">
                <a:solidFill>
                  <a:srgbClr val="4B4D4F"/>
                </a:solidFill>
                <a:latin typeface="Arial"/>
                <a:cs typeface="Arial"/>
              </a:rPr>
              <a:t>these</a:t>
            </a:r>
            <a:r>
              <a:rPr sz="900" b="1" kern="0" spc="98" dirty="0">
                <a:solidFill>
                  <a:srgbClr val="4B4D4F"/>
                </a:solidFill>
                <a:latin typeface="Arial"/>
                <a:cs typeface="Arial"/>
              </a:rPr>
              <a:t> </a:t>
            </a:r>
            <a:r>
              <a:rPr sz="900" b="1" kern="0" spc="15" dirty="0">
                <a:solidFill>
                  <a:srgbClr val="4B4D4F"/>
                </a:solidFill>
                <a:latin typeface="Arial"/>
                <a:cs typeface="Arial"/>
              </a:rPr>
              <a:t>statements</a:t>
            </a:r>
            <a:r>
              <a:rPr sz="900" b="1" kern="0" spc="75" dirty="0">
                <a:solidFill>
                  <a:srgbClr val="4B4D4F"/>
                </a:solidFill>
                <a:latin typeface="Arial"/>
                <a:cs typeface="Arial"/>
              </a:rPr>
              <a:t> </a:t>
            </a:r>
            <a:r>
              <a:rPr sz="900" b="1" kern="0" spc="15" dirty="0">
                <a:solidFill>
                  <a:srgbClr val="4B4D4F"/>
                </a:solidFill>
                <a:latin typeface="Arial"/>
                <a:cs typeface="Arial"/>
              </a:rPr>
              <a:t>describe</a:t>
            </a:r>
            <a:r>
              <a:rPr sz="900" b="1" kern="0" spc="75" dirty="0">
                <a:solidFill>
                  <a:srgbClr val="4B4D4F"/>
                </a:solidFill>
                <a:latin typeface="Arial"/>
                <a:cs typeface="Arial"/>
              </a:rPr>
              <a:t> </a:t>
            </a:r>
            <a:r>
              <a:rPr sz="900" b="1" kern="0" spc="15" dirty="0">
                <a:solidFill>
                  <a:srgbClr val="4B4D4F"/>
                </a:solidFill>
                <a:latin typeface="Arial"/>
                <a:cs typeface="Arial"/>
              </a:rPr>
              <a:t>your</a:t>
            </a:r>
            <a:r>
              <a:rPr sz="900" b="1" kern="0" spc="75" dirty="0">
                <a:solidFill>
                  <a:srgbClr val="4B4D4F"/>
                </a:solidFill>
                <a:latin typeface="Arial"/>
                <a:cs typeface="Arial"/>
              </a:rPr>
              <a:t> </a:t>
            </a:r>
            <a:r>
              <a:rPr sz="900" b="1" kern="0" spc="15" dirty="0">
                <a:solidFill>
                  <a:srgbClr val="4B4D4F"/>
                </a:solidFill>
                <a:latin typeface="Arial"/>
                <a:cs typeface="Arial"/>
              </a:rPr>
              <a:t>attitude</a:t>
            </a:r>
            <a:r>
              <a:rPr sz="900" b="1" kern="0" spc="53" dirty="0">
                <a:solidFill>
                  <a:srgbClr val="4B4D4F"/>
                </a:solidFill>
                <a:latin typeface="Arial"/>
                <a:cs typeface="Arial"/>
              </a:rPr>
              <a:t> </a:t>
            </a:r>
            <a:r>
              <a:rPr sz="900" b="1" kern="0" spc="15" dirty="0">
                <a:solidFill>
                  <a:srgbClr val="4B4D4F"/>
                </a:solidFill>
                <a:latin typeface="Arial"/>
                <a:cs typeface="Arial"/>
              </a:rPr>
              <a:t>about</a:t>
            </a:r>
            <a:r>
              <a:rPr sz="900" b="1" kern="0" spc="98" dirty="0">
                <a:solidFill>
                  <a:srgbClr val="4B4D4F"/>
                </a:solidFill>
                <a:latin typeface="Arial"/>
                <a:cs typeface="Arial"/>
              </a:rPr>
              <a:t> </a:t>
            </a:r>
            <a:r>
              <a:rPr sz="900" b="1" kern="0" spc="15" dirty="0">
                <a:solidFill>
                  <a:srgbClr val="4B4D4F"/>
                </a:solidFill>
                <a:latin typeface="Arial"/>
                <a:cs typeface="Arial"/>
              </a:rPr>
              <a:t>the</a:t>
            </a:r>
            <a:r>
              <a:rPr sz="900" b="1" kern="0" spc="68" dirty="0">
                <a:solidFill>
                  <a:srgbClr val="4B4D4F"/>
                </a:solidFill>
                <a:latin typeface="Arial"/>
                <a:cs typeface="Arial"/>
              </a:rPr>
              <a:t> </a:t>
            </a:r>
            <a:r>
              <a:rPr sz="900" b="1" kern="0" spc="15" dirty="0">
                <a:solidFill>
                  <a:srgbClr val="4B4D4F"/>
                </a:solidFill>
                <a:latin typeface="Arial"/>
                <a:cs typeface="Arial"/>
              </a:rPr>
              <a:t>next</a:t>
            </a:r>
            <a:r>
              <a:rPr sz="900" b="1" kern="0" spc="83" dirty="0">
                <a:solidFill>
                  <a:srgbClr val="4B4D4F"/>
                </a:solidFill>
                <a:latin typeface="Arial"/>
                <a:cs typeface="Arial"/>
              </a:rPr>
              <a:t> </a:t>
            </a:r>
            <a:r>
              <a:rPr sz="900" b="1" kern="0" spc="15" dirty="0">
                <a:solidFill>
                  <a:srgbClr val="4B4D4F"/>
                </a:solidFill>
                <a:latin typeface="Arial"/>
                <a:cs typeface="Arial"/>
              </a:rPr>
              <a:t>few</a:t>
            </a:r>
            <a:r>
              <a:rPr sz="900" b="1" kern="0" spc="53" dirty="0">
                <a:solidFill>
                  <a:srgbClr val="4B4D4F"/>
                </a:solidFill>
                <a:latin typeface="Arial"/>
                <a:cs typeface="Arial"/>
              </a:rPr>
              <a:t> </a:t>
            </a:r>
            <a:r>
              <a:rPr sz="900" b="1" kern="0" spc="15" dirty="0">
                <a:solidFill>
                  <a:srgbClr val="4B4D4F"/>
                </a:solidFill>
                <a:latin typeface="Arial"/>
                <a:cs typeface="Arial"/>
              </a:rPr>
              <a:t>months’</a:t>
            </a:r>
            <a:r>
              <a:rPr sz="900" b="1" kern="0" spc="75" dirty="0">
                <a:solidFill>
                  <a:srgbClr val="4B4D4F"/>
                </a:solidFill>
                <a:latin typeface="Arial"/>
                <a:cs typeface="Arial"/>
              </a:rPr>
              <a:t> </a:t>
            </a:r>
            <a:r>
              <a:rPr sz="900" b="1" kern="0" spc="15" dirty="0">
                <a:solidFill>
                  <a:srgbClr val="4B4D4F"/>
                </a:solidFill>
                <a:latin typeface="Arial"/>
                <a:cs typeface="Arial"/>
              </a:rPr>
              <a:t>performance</a:t>
            </a:r>
            <a:r>
              <a:rPr sz="900" b="1" kern="0" spc="75" dirty="0">
                <a:solidFill>
                  <a:srgbClr val="4B4D4F"/>
                </a:solidFill>
                <a:latin typeface="Arial"/>
                <a:cs typeface="Arial"/>
              </a:rPr>
              <a:t> </a:t>
            </a:r>
            <a:r>
              <a:rPr sz="900" b="1" kern="0" spc="15" dirty="0">
                <a:solidFill>
                  <a:srgbClr val="4B4D4F"/>
                </a:solidFill>
                <a:latin typeface="Arial"/>
                <a:cs typeface="Arial"/>
              </a:rPr>
              <a:t>of</a:t>
            </a:r>
            <a:r>
              <a:rPr sz="900" b="1" kern="0" spc="75" dirty="0">
                <a:solidFill>
                  <a:srgbClr val="4B4D4F"/>
                </a:solidFill>
                <a:latin typeface="Arial"/>
                <a:cs typeface="Arial"/>
              </a:rPr>
              <a:t> </a:t>
            </a:r>
            <a:r>
              <a:rPr sz="900" b="1" kern="0" spc="-30" dirty="0">
                <a:solidFill>
                  <a:srgbClr val="4B4D4F"/>
                </a:solidFill>
                <a:latin typeface="Arial"/>
                <a:cs typeface="Arial"/>
              </a:rPr>
              <a:t>this</a:t>
            </a:r>
            <a:r>
              <a:rPr sz="900" b="1" kern="0" spc="750" dirty="0">
                <a:solidFill>
                  <a:srgbClr val="4B4D4F"/>
                </a:solidFill>
                <a:latin typeface="Arial"/>
                <a:cs typeface="Arial"/>
              </a:rPr>
              <a:t> </a:t>
            </a:r>
            <a:r>
              <a:rPr sz="900" b="1" kern="0" spc="-15" dirty="0">
                <a:solidFill>
                  <a:srgbClr val="4B4D4F"/>
                </a:solidFill>
                <a:latin typeface="Arial"/>
                <a:cs typeface="Arial"/>
              </a:rPr>
              <a:t>money?</a:t>
            </a:r>
            <a:endParaRPr sz="900" kern="0">
              <a:solidFill>
                <a:sysClr val="windowText" lastClr="000000"/>
              </a:solidFill>
              <a:latin typeface="Arial"/>
              <a:cs typeface="Arial"/>
            </a:endParaRPr>
          </a:p>
        </p:txBody>
      </p:sp>
      <p:sp>
        <p:nvSpPr>
          <p:cNvPr id="50" name="object 50"/>
          <p:cNvSpPr txBox="1"/>
          <p:nvPr/>
        </p:nvSpPr>
        <p:spPr>
          <a:xfrm>
            <a:off x="8402051" y="7284373"/>
            <a:ext cx="767714" cy="396262"/>
          </a:xfrm>
          <a:prstGeom prst="rect">
            <a:avLst/>
          </a:prstGeom>
        </p:spPr>
        <p:txBody>
          <a:bodyPr vert="horz" wrap="square" lIns="0" tIns="26670" rIns="0" bIns="0" rtlCol="0">
            <a:spAutoFit/>
          </a:bodyPr>
          <a:lstStyle/>
          <a:p>
            <a:pPr marL="187643" marR="7620" indent="-156209" defTabSz="1371600">
              <a:lnSpc>
                <a:spcPct val="120700"/>
              </a:lnSpc>
              <a:spcBef>
                <a:spcPts val="210"/>
              </a:spcBef>
            </a:pPr>
            <a:r>
              <a:rPr sz="750" b="1" kern="0" dirty="0">
                <a:solidFill>
                  <a:srgbClr val="4B4D4F"/>
                </a:solidFill>
                <a:latin typeface="Arial"/>
                <a:cs typeface="Arial"/>
              </a:rPr>
              <a:t>5</a:t>
            </a:r>
            <a:r>
              <a:rPr sz="750" b="1" kern="0" spc="-8" dirty="0">
                <a:solidFill>
                  <a:srgbClr val="4B4D4F"/>
                </a:solidFill>
                <a:latin typeface="Arial"/>
                <a:cs typeface="Arial"/>
              </a:rPr>
              <a:t> </a:t>
            </a:r>
            <a:r>
              <a:rPr sz="600" kern="0" dirty="0">
                <a:solidFill>
                  <a:srgbClr val="4B4D4F"/>
                </a:solidFill>
                <a:latin typeface="Arial"/>
                <a:cs typeface="Arial"/>
              </a:rPr>
              <a:t>Who</a:t>
            </a:r>
            <a:r>
              <a:rPr sz="600" kern="0" spc="98" dirty="0">
                <a:solidFill>
                  <a:srgbClr val="4B4D4F"/>
                </a:solidFill>
                <a:latin typeface="Arial"/>
                <a:cs typeface="Arial"/>
              </a:rPr>
              <a:t> </a:t>
            </a:r>
            <a:r>
              <a:rPr sz="600" kern="0" dirty="0">
                <a:solidFill>
                  <a:srgbClr val="4B4D4F"/>
                </a:solidFill>
                <a:latin typeface="Arial"/>
                <a:cs typeface="Arial"/>
              </a:rPr>
              <a:t>cares,</a:t>
            </a:r>
            <a:r>
              <a:rPr sz="600" kern="0" spc="98" dirty="0">
                <a:solidFill>
                  <a:srgbClr val="4B4D4F"/>
                </a:solidFill>
                <a:latin typeface="Arial"/>
                <a:cs typeface="Arial"/>
              </a:rPr>
              <a:t> </a:t>
            </a:r>
            <a:r>
              <a:rPr sz="600" kern="0" spc="-15" dirty="0">
                <a:solidFill>
                  <a:srgbClr val="4B4D4F"/>
                </a:solidFill>
                <a:latin typeface="Arial"/>
                <a:cs typeface="Arial"/>
              </a:rPr>
              <a:t>three</a:t>
            </a:r>
            <a:r>
              <a:rPr sz="600" kern="0" spc="750" dirty="0">
                <a:solidFill>
                  <a:srgbClr val="4B4D4F"/>
                </a:solidFill>
                <a:latin typeface="Arial"/>
                <a:cs typeface="Arial"/>
              </a:rPr>
              <a:t> </a:t>
            </a:r>
            <a:r>
              <a:rPr sz="600" kern="0" dirty="0">
                <a:solidFill>
                  <a:srgbClr val="4B4D4F"/>
                </a:solidFill>
                <a:latin typeface="Arial"/>
                <a:cs typeface="Arial"/>
              </a:rPr>
              <a:t>months</a:t>
            </a:r>
            <a:r>
              <a:rPr sz="600" kern="0" spc="225" dirty="0">
                <a:solidFill>
                  <a:srgbClr val="4B4D4F"/>
                </a:solidFill>
                <a:latin typeface="Arial"/>
                <a:cs typeface="Arial"/>
              </a:rPr>
              <a:t> </a:t>
            </a:r>
            <a:r>
              <a:rPr sz="600" kern="0" spc="-15" dirty="0">
                <a:solidFill>
                  <a:srgbClr val="4B4D4F"/>
                </a:solidFill>
                <a:latin typeface="Arial"/>
                <a:cs typeface="Arial"/>
              </a:rPr>
              <a:t>means</a:t>
            </a:r>
            <a:endParaRPr sz="600" kern="0">
              <a:solidFill>
                <a:sysClr val="windowText" lastClr="000000"/>
              </a:solidFill>
              <a:latin typeface="Arial"/>
              <a:cs typeface="Arial"/>
            </a:endParaRPr>
          </a:p>
          <a:p>
            <a:pPr marL="19050" defTabSz="1371600">
              <a:spcBef>
                <a:spcPts val="180"/>
              </a:spcBef>
            </a:pPr>
            <a:r>
              <a:rPr sz="600" kern="0" spc="-15" dirty="0">
                <a:solidFill>
                  <a:srgbClr val="4B4D4F"/>
                </a:solidFill>
                <a:latin typeface="Arial"/>
                <a:cs typeface="Arial"/>
              </a:rPr>
              <a:t>nothing</a:t>
            </a:r>
            <a:endParaRPr sz="600" kern="0">
              <a:solidFill>
                <a:sysClr val="windowText" lastClr="000000"/>
              </a:solidFill>
              <a:latin typeface="Arial"/>
              <a:cs typeface="Arial"/>
            </a:endParaRPr>
          </a:p>
        </p:txBody>
      </p:sp>
      <p:sp>
        <p:nvSpPr>
          <p:cNvPr id="51" name="object 51"/>
          <p:cNvSpPr txBox="1"/>
          <p:nvPr/>
        </p:nvSpPr>
        <p:spPr>
          <a:xfrm>
            <a:off x="9583881" y="7316456"/>
            <a:ext cx="1129665" cy="237437"/>
          </a:xfrm>
          <a:prstGeom prst="rect">
            <a:avLst/>
          </a:prstGeom>
        </p:spPr>
        <p:txBody>
          <a:bodyPr vert="horz" wrap="square" lIns="0" tIns="3810" rIns="0" bIns="0" rtlCol="0">
            <a:spAutoFit/>
          </a:bodyPr>
          <a:lstStyle/>
          <a:p>
            <a:pPr marL="166688" marR="7620" indent="-148590" defTabSz="1371600">
              <a:lnSpc>
                <a:spcPct val="116700"/>
              </a:lnSpc>
              <a:spcBef>
                <a:spcPts val="30"/>
              </a:spcBef>
            </a:pPr>
            <a:r>
              <a:rPr sz="750" b="1" kern="0" spc="15" dirty="0">
                <a:solidFill>
                  <a:srgbClr val="4B4D4F"/>
                </a:solidFill>
                <a:latin typeface="Arial"/>
                <a:cs typeface="Arial"/>
              </a:rPr>
              <a:t>4</a:t>
            </a:r>
            <a:r>
              <a:rPr sz="750" b="1" kern="0" spc="705" dirty="0">
                <a:solidFill>
                  <a:srgbClr val="4B4D4F"/>
                </a:solidFill>
                <a:latin typeface="Arial"/>
                <a:cs typeface="Arial"/>
              </a:rPr>
              <a:t> </a:t>
            </a:r>
            <a:r>
              <a:rPr sz="600" kern="0" spc="15" dirty="0">
                <a:solidFill>
                  <a:srgbClr val="4B4D4F"/>
                </a:solidFill>
                <a:latin typeface="Arial"/>
                <a:cs typeface="Arial"/>
              </a:rPr>
              <a:t>I</a:t>
            </a:r>
            <a:r>
              <a:rPr sz="600" kern="0" spc="68" dirty="0">
                <a:solidFill>
                  <a:srgbClr val="4B4D4F"/>
                </a:solidFill>
                <a:latin typeface="Arial"/>
                <a:cs typeface="Arial"/>
              </a:rPr>
              <a:t> </a:t>
            </a:r>
            <a:r>
              <a:rPr sz="600" kern="0" spc="15" dirty="0">
                <a:solidFill>
                  <a:srgbClr val="4B4D4F"/>
                </a:solidFill>
                <a:latin typeface="Arial"/>
                <a:cs typeface="Arial"/>
              </a:rPr>
              <a:t>wouldn’t</a:t>
            </a:r>
            <a:r>
              <a:rPr sz="600" kern="0" spc="113" dirty="0">
                <a:solidFill>
                  <a:srgbClr val="4B4D4F"/>
                </a:solidFill>
                <a:latin typeface="Arial"/>
                <a:cs typeface="Arial"/>
              </a:rPr>
              <a:t> </a:t>
            </a:r>
            <a:r>
              <a:rPr sz="600" kern="0" spc="15" dirty="0">
                <a:solidFill>
                  <a:srgbClr val="4B4D4F"/>
                </a:solidFill>
                <a:latin typeface="Arial"/>
                <a:cs typeface="Arial"/>
              </a:rPr>
              <a:t>worry</a:t>
            </a:r>
            <a:r>
              <a:rPr sz="600" kern="0" spc="105" dirty="0">
                <a:solidFill>
                  <a:srgbClr val="4B4D4F"/>
                </a:solidFill>
                <a:latin typeface="Arial"/>
                <a:cs typeface="Arial"/>
              </a:rPr>
              <a:t> </a:t>
            </a:r>
            <a:r>
              <a:rPr sz="600" kern="0" spc="-15" dirty="0">
                <a:solidFill>
                  <a:srgbClr val="4B4D4F"/>
                </a:solidFill>
                <a:latin typeface="Arial"/>
                <a:cs typeface="Arial"/>
              </a:rPr>
              <a:t>about</a:t>
            </a:r>
            <a:r>
              <a:rPr sz="600" kern="0" spc="750" dirty="0">
                <a:solidFill>
                  <a:srgbClr val="4B4D4F"/>
                </a:solidFill>
                <a:latin typeface="Arial"/>
                <a:cs typeface="Arial"/>
              </a:rPr>
              <a:t> </a:t>
            </a:r>
            <a:r>
              <a:rPr sz="600" kern="0" dirty="0">
                <a:solidFill>
                  <a:srgbClr val="4B4D4F"/>
                </a:solidFill>
                <a:latin typeface="Arial"/>
                <a:cs typeface="Arial"/>
              </a:rPr>
              <a:t>losses</a:t>
            </a:r>
            <a:r>
              <a:rPr sz="600" kern="0" spc="195" dirty="0">
                <a:solidFill>
                  <a:srgbClr val="4B4D4F"/>
                </a:solidFill>
                <a:latin typeface="Arial"/>
                <a:cs typeface="Arial"/>
              </a:rPr>
              <a:t> </a:t>
            </a:r>
            <a:r>
              <a:rPr sz="600" kern="0" dirty="0">
                <a:solidFill>
                  <a:srgbClr val="4B4D4F"/>
                </a:solidFill>
                <a:latin typeface="Arial"/>
                <a:cs typeface="Arial"/>
              </a:rPr>
              <a:t>in</a:t>
            </a:r>
            <a:r>
              <a:rPr sz="600" kern="0" spc="150" dirty="0">
                <a:solidFill>
                  <a:srgbClr val="4B4D4F"/>
                </a:solidFill>
                <a:latin typeface="Arial"/>
                <a:cs typeface="Arial"/>
              </a:rPr>
              <a:t> </a:t>
            </a:r>
            <a:r>
              <a:rPr sz="600" kern="0" dirty="0">
                <a:solidFill>
                  <a:srgbClr val="4B4D4F"/>
                </a:solidFill>
                <a:latin typeface="Arial"/>
                <a:cs typeface="Arial"/>
              </a:rPr>
              <a:t>that</a:t>
            </a:r>
            <a:r>
              <a:rPr sz="600" kern="0" spc="127" dirty="0">
                <a:solidFill>
                  <a:srgbClr val="4B4D4F"/>
                </a:solidFill>
                <a:latin typeface="Arial"/>
                <a:cs typeface="Arial"/>
              </a:rPr>
              <a:t> </a:t>
            </a:r>
            <a:r>
              <a:rPr sz="600" kern="0" dirty="0">
                <a:solidFill>
                  <a:srgbClr val="4B4D4F"/>
                </a:solidFill>
                <a:latin typeface="Arial"/>
                <a:cs typeface="Arial"/>
              </a:rPr>
              <a:t>time</a:t>
            </a:r>
            <a:r>
              <a:rPr sz="600" kern="0" spc="158" dirty="0">
                <a:solidFill>
                  <a:srgbClr val="4B4D4F"/>
                </a:solidFill>
                <a:latin typeface="Arial"/>
                <a:cs typeface="Arial"/>
              </a:rPr>
              <a:t> </a:t>
            </a:r>
            <a:r>
              <a:rPr sz="600" kern="0" spc="-15" dirty="0">
                <a:solidFill>
                  <a:srgbClr val="4B4D4F"/>
                </a:solidFill>
                <a:latin typeface="Arial"/>
                <a:cs typeface="Arial"/>
              </a:rPr>
              <a:t>frame</a:t>
            </a:r>
            <a:endParaRPr sz="600" kern="0">
              <a:solidFill>
                <a:sysClr val="windowText" lastClr="000000"/>
              </a:solidFill>
              <a:latin typeface="Arial"/>
              <a:cs typeface="Arial"/>
            </a:endParaRPr>
          </a:p>
        </p:txBody>
      </p:sp>
      <p:sp>
        <p:nvSpPr>
          <p:cNvPr id="52" name="object 52"/>
          <p:cNvSpPr txBox="1"/>
          <p:nvPr/>
        </p:nvSpPr>
        <p:spPr>
          <a:xfrm>
            <a:off x="10844817" y="7271453"/>
            <a:ext cx="794385" cy="396262"/>
          </a:xfrm>
          <a:prstGeom prst="rect">
            <a:avLst/>
          </a:prstGeom>
        </p:spPr>
        <p:txBody>
          <a:bodyPr vert="horz" wrap="square" lIns="0" tIns="26670" rIns="0" bIns="0" rtlCol="0">
            <a:spAutoFit/>
          </a:bodyPr>
          <a:lstStyle/>
          <a:p>
            <a:pPr marL="187643" marR="7620" indent="-156209" defTabSz="1371600">
              <a:lnSpc>
                <a:spcPct val="120700"/>
              </a:lnSpc>
              <a:spcBef>
                <a:spcPts val="210"/>
              </a:spcBef>
            </a:pPr>
            <a:r>
              <a:rPr sz="750" b="1" kern="0" dirty="0">
                <a:solidFill>
                  <a:srgbClr val="4B4D4F"/>
                </a:solidFill>
                <a:latin typeface="Arial"/>
                <a:cs typeface="Arial"/>
              </a:rPr>
              <a:t>3</a:t>
            </a:r>
            <a:r>
              <a:rPr sz="750" b="1" kern="0" spc="23" dirty="0">
                <a:solidFill>
                  <a:srgbClr val="4B4D4F"/>
                </a:solidFill>
                <a:latin typeface="Arial"/>
                <a:cs typeface="Arial"/>
              </a:rPr>
              <a:t> </a:t>
            </a:r>
            <a:r>
              <a:rPr sz="600" kern="0" dirty="0">
                <a:solidFill>
                  <a:srgbClr val="4B4D4F"/>
                </a:solidFill>
                <a:latin typeface="Arial"/>
                <a:cs typeface="Arial"/>
              </a:rPr>
              <a:t>A</a:t>
            </a:r>
            <a:r>
              <a:rPr sz="600" kern="0" spc="105" dirty="0">
                <a:solidFill>
                  <a:srgbClr val="4B4D4F"/>
                </a:solidFill>
                <a:latin typeface="Arial"/>
                <a:cs typeface="Arial"/>
              </a:rPr>
              <a:t> </a:t>
            </a:r>
            <a:r>
              <a:rPr sz="600" kern="0" dirty="0">
                <a:solidFill>
                  <a:srgbClr val="4B4D4F"/>
                </a:solidFill>
                <a:latin typeface="Arial"/>
                <a:cs typeface="Arial"/>
              </a:rPr>
              <a:t>loss</a:t>
            </a:r>
            <a:r>
              <a:rPr sz="600" kern="0" spc="105" dirty="0">
                <a:solidFill>
                  <a:srgbClr val="4B4D4F"/>
                </a:solidFill>
                <a:latin typeface="Arial"/>
                <a:cs typeface="Arial"/>
              </a:rPr>
              <a:t> </a:t>
            </a:r>
            <a:r>
              <a:rPr sz="600" kern="0" dirty="0">
                <a:solidFill>
                  <a:srgbClr val="4B4D4F"/>
                </a:solidFill>
                <a:latin typeface="Arial"/>
                <a:cs typeface="Arial"/>
              </a:rPr>
              <a:t>of</a:t>
            </a:r>
            <a:r>
              <a:rPr sz="600" kern="0" spc="98" dirty="0">
                <a:solidFill>
                  <a:srgbClr val="4B4D4F"/>
                </a:solidFill>
                <a:latin typeface="Arial"/>
                <a:cs typeface="Arial"/>
              </a:rPr>
              <a:t> </a:t>
            </a:r>
            <a:r>
              <a:rPr sz="600" kern="0" spc="-30" dirty="0">
                <a:solidFill>
                  <a:srgbClr val="4B4D4F"/>
                </a:solidFill>
                <a:latin typeface="Arial"/>
                <a:cs typeface="Arial"/>
              </a:rPr>
              <a:t>more</a:t>
            </a:r>
            <a:r>
              <a:rPr sz="600" kern="0" spc="750" dirty="0">
                <a:solidFill>
                  <a:srgbClr val="4B4D4F"/>
                </a:solidFill>
                <a:latin typeface="Arial"/>
                <a:cs typeface="Arial"/>
              </a:rPr>
              <a:t> </a:t>
            </a:r>
            <a:r>
              <a:rPr sz="600" kern="0" dirty="0">
                <a:solidFill>
                  <a:srgbClr val="4B4D4F"/>
                </a:solidFill>
                <a:latin typeface="Arial"/>
                <a:cs typeface="Arial"/>
              </a:rPr>
              <a:t>than</a:t>
            </a:r>
            <a:r>
              <a:rPr sz="600" kern="0" spc="75" dirty="0">
                <a:solidFill>
                  <a:srgbClr val="4B4D4F"/>
                </a:solidFill>
                <a:latin typeface="Arial"/>
                <a:cs typeface="Arial"/>
              </a:rPr>
              <a:t> </a:t>
            </a:r>
            <a:r>
              <a:rPr sz="600" kern="0" spc="-15" dirty="0">
                <a:solidFill>
                  <a:srgbClr val="4B4D4F"/>
                </a:solidFill>
                <a:latin typeface="Arial"/>
                <a:cs typeface="Arial"/>
              </a:rPr>
              <a:t>10%</a:t>
            </a:r>
            <a:r>
              <a:rPr sz="600" kern="0" spc="53" dirty="0">
                <a:solidFill>
                  <a:srgbClr val="4B4D4F"/>
                </a:solidFill>
                <a:latin typeface="Arial"/>
                <a:cs typeface="Arial"/>
              </a:rPr>
              <a:t> </a:t>
            </a:r>
            <a:r>
              <a:rPr sz="600" kern="0" spc="-15" dirty="0">
                <a:solidFill>
                  <a:srgbClr val="4B4D4F"/>
                </a:solidFill>
                <a:latin typeface="Arial"/>
                <a:cs typeface="Arial"/>
              </a:rPr>
              <a:t>would</a:t>
            </a:r>
            <a:endParaRPr sz="600" kern="0">
              <a:solidFill>
                <a:sysClr val="windowText" lastClr="000000"/>
              </a:solidFill>
              <a:latin typeface="Arial"/>
              <a:cs typeface="Arial"/>
            </a:endParaRPr>
          </a:p>
          <a:p>
            <a:pPr marL="19050" defTabSz="1371600">
              <a:spcBef>
                <a:spcPts val="180"/>
              </a:spcBef>
            </a:pPr>
            <a:r>
              <a:rPr sz="600" kern="0" dirty="0">
                <a:solidFill>
                  <a:srgbClr val="4B4D4F"/>
                </a:solidFill>
                <a:latin typeface="Arial"/>
                <a:cs typeface="Arial"/>
              </a:rPr>
              <a:t>concern</a:t>
            </a:r>
            <a:r>
              <a:rPr sz="600" kern="0" spc="188" dirty="0">
                <a:solidFill>
                  <a:srgbClr val="4B4D4F"/>
                </a:solidFill>
                <a:latin typeface="Arial"/>
                <a:cs typeface="Arial"/>
              </a:rPr>
              <a:t> </a:t>
            </a:r>
            <a:r>
              <a:rPr sz="600" kern="0" spc="-38" dirty="0">
                <a:solidFill>
                  <a:srgbClr val="4B4D4F"/>
                </a:solidFill>
                <a:latin typeface="Arial"/>
                <a:cs typeface="Arial"/>
              </a:rPr>
              <a:t>me</a:t>
            </a:r>
            <a:endParaRPr sz="600" kern="0">
              <a:solidFill>
                <a:sysClr val="windowText" lastClr="000000"/>
              </a:solidFill>
              <a:latin typeface="Arial"/>
              <a:cs typeface="Arial"/>
            </a:endParaRPr>
          </a:p>
        </p:txBody>
      </p:sp>
      <p:sp>
        <p:nvSpPr>
          <p:cNvPr id="53" name="object 53"/>
          <p:cNvSpPr txBox="1"/>
          <p:nvPr/>
        </p:nvSpPr>
        <p:spPr>
          <a:xfrm>
            <a:off x="12064800" y="7412771"/>
            <a:ext cx="704850" cy="110608"/>
          </a:xfrm>
          <a:prstGeom prst="rect">
            <a:avLst/>
          </a:prstGeom>
        </p:spPr>
        <p:txBody>
          <a:bodyPr vert="horz" wrap="square" lIns="0" tIns="18098" rIns="0" bIns="0" rtlCol="0">
            <a:spAutoFit/>
          </a:bodyPr>
          <a:lstStyle/>
          <a:p>
            <a:pPr marL="19050" defTabSz="1371600">
              <a:spcBef>
                <a:spcPts val="143"/>
              </a:spcBef>
            </a:pPr>
            <a:r>
              <a:rPr sz="600" kern="0" dirty="0">
                <a:solidFill>
                  <a:srgbClr val="4B4D4F"/>
                </a:solidFill>
                <a:latin typeface="Arial"/>
                <a:cs typeface="Arial"/>
              </a:rPr>
              <a:t>short-term</a:t>
            </a:r>
            <a:r>
              <a:rPr sz="600" kern="0" spc="428" dirty="0">
                <a:solidFill>
                  <a:srgbClr val="4B4D4F"/>
                </a:solidFill>
                <a:latin typeface="Arial"/>
                <a:cs typeface="Arial"/>
              </a:rPr>
              <a:t> </a:t>
            </a:r>
            <a:r>
              <a:rPr sz="600" kern="0" spc="-15" dirty="0">
                <a:solidFill>
                  <a:srgbClr val="4B4D4F"/>
                </a:solidFill>
                <a:latin typeface="Arial"/>
                <a:cs typeface="Arial"/>
              </a:rPr>
              <a:t>losses</a:t>
            </a:r>
            <a:endParaRPr sz="600" kern="0">
              <a:solidFill>
                <a:sysClr val="windowText" lastClr="000000"/>
              </a:solidFill>
              <a:latin typeface="Arial"/>
              <a:cs typeface="Arial"/>
            </a:endParaRPr>
          </a:p>
        </p:txBody>
      </p:sp>
      <p:sp>
        <p:nvSpPr>
          <p:cNvPr id="54" name="object 54"/>
          <p:cNvSpPr txBox="1"/>
          <p:nvPr/>
        </p:nvSpPr>
        <p:spPr>
          <a:xfrm>
            <a:off x="11988548" y="7302293"/>
            <a:ext cx="2181225" cy="134652"/>
          </a:xfrm>
          <a:prstGeom prst="rect">
            <a:avLst/>
          </a:prstGeom>
        </p:spPr>
        <p:txBody>
          <a:bodyPr vert="horz" wrap="square" lIns="0" tIns="19050" rIns="0" bIns="0" rtlCol="0">
            <a:spAutoFit/>
          </a:bodyPr>
          <a:lstStyle/>
          <a:p>
            <a:pPr marL="57150" defTabSz="1371600">
              <a:spcBef>
                <a:spcPts val="150"/>
              </a:spcBef>
            </a:pPr>
            <a:r>
              <a:rPr sz="750" b="1" kern="0" dirty="0">
                <a:solidFill>
                  <a:srgbClr val="4B4D4F"/>
                </a:solidFill>
                <a:latin typeface="Arial"/>
                <a:cs typeface="Arial"/>
              </a:rPr>
              <a:t>2</a:t>
            </a:r>
            <a:r>
              <a:rPr sz="600" kern="0" dirty="0">
                <a:solidFill>
                  <a:srgbClr val="4B4D4F"/>
                </a:solidFill>
                <a:latin typeface="Arial"/>
                <a:cs typeface="Arial"/>
              </a:rPr>
              <a:t>I</a:t>
            </a:r>
            <a:r>
              <a:rPr sz="600" kern="0" spc="75" dirty="0">
                <a:solidFill>
                  <a:srgbClr val="4B4D4F"/>
                </a:solidFill>
                <a:latin typeface="Arial"/>
                <a:cs typeface="Arial"/>
              </a:rPr>
              <a:t> </a:t>
            </a:r>
            <a:r>
              <a:rPr sz="600" kern="0" dirty="0">
                <a:solidFill>
                  <a:srgbClr val="4B4D4F"/>
                </a:solidFill>
                <a:latin typeface="Arial"/>
                <a:cs typeface="Arial"/>
              </a:rPr>
              <a:t>can</a:t>
            </a:r>
            <a:r>
              <a:rPr sz="600" kern="0" spc="113" dirty="0">
                <a:solidFill>
                  <a:srgbClr val="4B4D4F"/>
                </a:solidFill>
                <a:latin typeface="Arial"/>
                <a:cs typeface="Arial"/>
              </a:rPr>
              <a:t> </a:t>
            </a:r>
            <a:r>
              <a:rPr sz="600" kern="0" dirty="0">
                <a:solidFill>
                  <a:srgbClr val="4B4D4F"/>
                </a:solidFill>
                <a:latin typeface="Arial"/>
                <a:cs typeface="Arial"/>
              </a:rPr>
              <a:t>only</a:t>
            </a:r>
            <a:r>
              <a:rPr sz="600" kern="0" spc="120" dirty="0">
                <a:solidFill>
                  <a:srgbClr val="4B4D4F"/>
                </a:solidFill>
                <a:latin typeface="Arial"/>
                <a:cs typeface="Arial"/>
              </a:rPr>
              <a:t> </a:t>
            </a:r>
            <a:r>
              <a:rPr sz="600" kern="0" dirty="0">
                <a:solidFill>
                  <a:srgbClr val="4B4D4F"/>
                </a:solidFill>
                <a:latin typeface="Arial"/>
                <a:cs typeface="Arial"/>
              </a:rPr>
              <a:t>tolerate</a:t>
            </a:r>
            <a:r>
              <a:rPr sz="600" kern="0" spc="53" dirty="0">
                <a:solidFill>
                  <a:srgbClr val="4B4D4F"/>
                </a:solidFill>
                <a:latin typeface="Arial"/>
                <a:cs typeface="Arial"/>
              </a:rPr>
              <a:t> </a:t>
            </a:r>
            <a:r>
              <a:rPr sz="600" kern="0" dirty="0">
                <a:solidFill>
                  <a:srgbClr val="4B4D4F"/>
                </a:solidFill>
                <a:latin typeface="Arial"/>
                <a:cs typeface="Arial"/>
              </a:rPr>
              <a:t>small</a:t>
            </a:r>
            <a:r>
              <a:rPr sz="600" kern="0" spc="360" dirty="0">
                <a:solidFill>
                  <a:srgbClr val="4B4D4F"/>
                </a:solidFill>
                <a:latin typeface="Arial"/>
                <a:cs typeface="Arial"/>
              </a:rPr>
              <a:t>  </a:t>
            </a:r>
            <a:r>
              <a:rPr sz="1125" b="1" kern="0" spc="-156" baseline="-11111" dirty="0">
                <a:solidFill>
                  <a:srgbClr val="4B4D4F"/>
                </a:solidFill>
                <a:latin typeface="Arial"/>
                <a:cs typeface="Arial"/>
              </a:rPr>
              <a:t>1</a:t>
            </a:r>
            <a:r>
              <a:rPr sz="1125" b="1" kern="0" spc="66" baseline="-11111" dirty="0">
                <a:solidFill>
                  <a:srgbClr val="4B4D4F"/>
                </a:solidFill>
                <a:latin typeface="Arial"/>
                <a:cs typeface="Arial"/>
              </a:rPr>
              <a:t> </a:t>
            </a:r>
            <a:r>
              <a:rPr sz="900" kern="0" baseline="-13888" dirty="0">
                <a:solidFill>
                  <a:srgbClr val="4B4D4F"/>
                </a:solidFill>
                <a:latin typeface="Arial"/>
                <a:cs typeface="Arial"/>
              </a:rPr>
              <a:t>I</a:t>
            </a:r>
            <a:r>
              <a:rPr sz="900" kern="0" spc="113" baseline="-13888" dirty="0">
                <a:solidFill>
                  <a:srgbClr val="4B4D4F"/>
                </a:solidFill>
                <a:latin typeface="Arial"/>
                <a:cs typeface="Arial"/>
              </a:rPr>
              <a:t> </a:t>
            </a:r>
            <a:r>
              <a:rPr sz="900" kern="0" baseline="-13888" dirty="0">
                <a:solidFill>
                  <a:srgbClr val="4B4D4F"/>
                </a:solidFill>
                <a:latin typeface="Arial"/>
                <a:cs typeface="Arial"/>
              </a:rPr>
              <a:t>would</a:t>
            </a:r>
            <a:r>
              <a:rPr sz="900" kern="0" spc="168" baseline="-13888" dirty="0">
                <a:solidFill>
                  <a:srgbClr val="4B4D4F"/>
                </a:solidFill>
                <a:latin typeface="Arial"/>
                <a:cs typeface="Arial"/>
              </a:rPr>
              <a:t> </a:t>
            </a:r>
            <a:r>
              <a:rPr sz="900" kern="0" baseline="-13888" dirty="0">
                <a:solidFill>
                  <a:srgbClr val="4B4D4F"/>
                </a:solidFill>
                <a:latin typeface="Arial"/>
                <a:cs typeface="Arial"/>
              </a:rPr>
              <a:t>have</a:t>
            </a:r>
            <a:r>
              <a:rPr sz="900" kern="0" spc="180" baseline="-13888" dirty="0">
                <a:solidFill>
                  <a:srgbClr val="4B4D4F"/>
                </a:solidFill>
                <a:latin typeface="Arial"/>
                <a:cs typeface="Arial"/>
              </a:rPr>
              <a:t> </a:t>
            </a:r>
            <a:r>
              <a:rPr sz="900" kern="0" baseline="-13888" dirty="0">
                <a:solidFill>
                  <a:srgbClr val="4B4D4F"/>
                </a:solidFill>
                <a:latin typeface="Arial"/>
                <a:cs typeface="Arial"/>
              </a:rPr>
              <a:t>a</a:t>
            </a:r>
            <a:r>
              <a:rPr sz="900" kern="0" spc="113" baseline="-13888" dirty="0">
                <a:solidFill>
                  <a:srgbClr val="4B4D4F"/>
                </a:solidFill>
                <a:latin typeface="Arial"/>
                <a:cs typeface="Arial"/>
              </a:rPr>
              <a:t> </a:t>
            </a:r>
            <a:r>
              <a:rPr sz="900" kern="0" baseline="-13888" dirty="0">
                <a:solidFill>
                  <a:srgbClr val="4B4D4F"/>
                </a:solidFill>
                <a:latin typeface="Arial"/>
                <a:cs typeface="Arial"/>
              </a:rPr>
              <a:t>hard</a:t>
            </a:r>
            <a:r>
              <a:rPr sz="900" kern="0" spc="191" baseline="-13888" dirty="0">
                <a:solidFill>
                  <a:srgbClr val="4B4D4F"/>
                </a:solidFill>
                <a:latin typeface="Arial"/>
                <a:cs typeface="Arial"/>
              </a:rPr>
              <a:t> </a:t>
            </a:r>
            <a:r>
              <a:rPr sz="900" kern="0" spc="-45" baseline="-13888" dirty="0">
                <a:solidFill>
                  <a:srgbClr val="4B4D4F"/>
                </a:solidFill>
                <a:latin typeface="Arial"/>
                <a:cs typeface="Arial"/>
              </a:rPr>
              <a:t>time</a:t>
            </a:r>
            <a:endParaRPr sz="900" kern="0" baseline="-13888">
              <a:solidFill>
                <a:sysClr val="windowText" lastClr="000000"/>
              </a:solidFill>
              <a:latin typeface="Arial"/>
              <a:cs typeface="Arial"/>
            </a:endParaRPr>
          </a:p>
        </p:txBody>
      </p:sp>
      <p:sp>
        <p:nvSpPr>
          <p:cNvPr id="55" name="object 55"/>
          <p:cNvSpPr txBox="1"/>
          <p:nvPr/>
        </p:nvSpPr>
        <p:spPr>
          <a:xfrm>
            <a:off x="13233374" y="7454588"/>
            <a:ext cx="882968" cy="110608"/>
          </a:xfrm>
          <a:prstGeom prst="rect">
            <a:avLst/>
          </a:prstGeom>
        </p:spPr>
        <p:txBody>
          <a:bodyPr vert="horz" wrap="square" lIns="0" tIns="18098" rIns="0" bIns="0" rtlCol="0">
            <a:spAutoFit/>
          </a:bodyPr>
          <a:lstStyle/>
          <a:p>
            <a:pPr marL="19050" defTabSz="1371600">
              <a:spcBef>
                <a:spcPts val="143"/>
              </a:spcBef>
            </a:pPr>
            <a:r>
              <a:rPr sz="600" kern="0" dirty="0">
                <a:solidFill>
                  <a:srgbClr val="4B4D4F"/>
                </a:solidFill>
                <a:latin typeface="Arial"/>
                <a:cs typeface="Arial"/>
              </a:rPr>
              <a:t>stomaching</a:t>
            </a:r>
            <a:r>
              <a:rPr sz="600" kern="0" spc="195" dirty="0">
                <a:solidFill>
                  <a:srgbClr val="4B4D4F"/>
                </a:solidFill>
                <a:latin typeface="Arial"/>
                <a:cs typeface="Arial"/>
              </a:rPr>
              <a:t> </a:t>
            </a:r>
            <a:r>
              <a:rPr sz="600" kern="0" dirty="0">
                <a:solidFill>
                  <a:srgbClr val="4B4D4F"/>
                </a:solidFill>
                <a:latin typeface="Arial"/>
                <a:cs typeface="Arial"/>
              </a:rPr>
              <a:t>any</a:t>
            </a:r>
            <a:r>
              <a:rPr sz="600" kern="0" spc="150" dirty="0">
                <a:solidFill>
                  <a:srgbClr val="4B4D4F"/>
                </a:solidFill>
                <a:latin typeface="Arial"/>
                <a:cs typeface="Arial"/>
              </a:rPr>
              <a:t> </a:t>
            </a:r>
            <a:r>
              <a:rPr sz="600" kern="0" spc="-15" dirty="0">
                <a:solidFill>
                  <a:srgbClr val="4B4D4F"/>
                </a:solidFill>
                <a:latin typeface="Arial"/>
                <a:cs typeface="Arial"/>
              </a:rPr>
              <a:t>losses</a:t>
            </a:r>
            <a:endParaRPr sz="600" kern="0">
              <a:solidFill>
                <a:sysClr val="windowText" lastClr="000000"/>
              </a:solidFill>
              <a:latin typeface="Arial"/>
              <a:cs typeface="Arial"/>
            </a:endParaRPr>
          </a:p>
        </p:txBody>
      </p:sp>
      <p:sp>
        <p:nvSpPr>
          <p:cNvPr id="56" name="object 56"/>
          <p:cNvSpPr txBox="1"/>
          <p:nvPr/>
        </p:nvSpPr>
        <p:spPr>
          <a:xfrm>
            <a:off x="8413449" y="7962449"/>
            <a:ext cx="2402205" cy="678069"/>
          </a:xfrm>
          <a:prstGeom prst="rect">
            <a:avLst/>
          </a:prstGeom>
        </p:spPr>
        <p:txBody>
          <a:bodyPr vert="horz" wrap="square" lIns="0" tIns="92391" rIns="0" bIns="0" rtlCol="0">
            <a:spAutoFit/>
          </a:bodyPr>
          <a:lstStyle/>
          <a:p>
            <a:pPr marL="20955" defTabSz="1371600">
              <a:spcBef>
                <a:spcPts val="726"/>
              </a:spcBef>
            </a:pPr>
            <a:r>
              <a:rPr sz="1050" b="1" kern="0" dirty="0">
                <a:solidFill>
                  <a:srgbClr val="4B4D4F"/>
                </a:solidFill>
                <a:latin typeface="Arial"/>
                <a:cs typeface="Arial"/>
              </a:rPr>
              <a:t>Follow</a:t>
            </a:r>
            <a:r>
              <a:rPr sz="1050" b="1" kern="0" spc="127" dirty="0">
                <a:solidFill>
                  <a:srgbClr val="4B4D4F"/>
                </a:solidFill>
                <a:latin typeface="Arial"/>
                <a:cs typeface="Arial"/>
              </a:rPr>
              <a:t> </a:t>
            </a:r>
            <a:r>
              <a:rPr sz="1050" b="1" kern="0" dirty="0">
                <a:solidFill>
                  <a:srgbClr val="4B4D4F"/>
                </a:solidFill>
                <a:latin typeface="Arial"/>
                <a:cs typeface="Arial"/>
              </a:rPr>
              <a:t>these</a:t>
            </a:r>
            <a:r>
              <a:rPr sz="1050" b="1" kern="0" spc="158" dirty="0">
                <a:solidFill>
                  <a:srgbClr val="4B4D4F"/>
                </a:solidFill>
                <a:latin typeface="Arial"/>
                <a:cs typeface="Arial"/>
              </a:rPr>
              <a:t> </a:t>
            </a:r>
            <a:r>
              <a:rPr sz="1050" b="1" kern="0" spc="-15" dirty="0">
                <a:solidFill>
                  <a:srgbClr val="4B4D4F"/>
                </a:solidFill>
                <a:latin typeface="Arial"/>
                <a:cs typeface="Arial"/>
              </a:rPr>
              <a:t>steps:</a:t>
            </a:r>
            <a:endParaRPr sz="1050" kern="0">
              <a:solidFill>
                <a:sysClr val="windowText" lastClr="000000"/>
              </a:solidFill>
              <a:latin typeface="Arial"/>
              <a:cs typeface="Arial"/>
            </a:endParaRPr>
          </a:p>
          <a:p>
            <a:pPr marL="160971" indent="-140018" defTabSz="1371600">
              <a:lnSpc>
                <a:spcPts val="764"/>
              </a:lnSpc>
              <a:spcBef>
                <a:spcPts val="398"/>
              </a:spcBef>
              <a:buSzPct val="112500"/>
              <a:buFontTx/>
              <a:buAutoNum type="arabicPeriod"/>
              <a:tabLst>
                <a:tab pos="160971" algn="l"/>
              </a:tabLst>
            </a:pPr>
            <a:r>
              <a:rPr sz="600" kern="0" spc="30" dirty="0">
                <a:solidFill>
                  <a:srgbClr val="4B4D4F"/>
                </a:solidFill>
                <a:latin typeface="Arial"/>
                <a:cs typeface="Arial"/>
              </a:rPr>
              <a:t>Total</a:t>
            </a:r>
            <a:r>
              <a:rPr sz="600" kern="0" spc="8" dirty="0">
                <a:solidFill>
                  <a:srgbClr val="4B4D4F"/>
                </a:solidFill>
                <a:latin typeface="Arial"/>
                <a:cs typeface="Arial"/>
              </a:rPr>
              <a:t> </a:t>
            </a:r>
            <a:r>
              <a:rPr sz="600" kern="0" spc="30" dirty="0">
                <a:solidFill>
                  <a:srgbClr val="4B4D4F"/>
                </a:solidFill>
                <a:latin typeface="Arial"/>
                <a:cs typeface="Arial"/>
              </a:rPr>
              <a:t>your</a:t>
            </a:r>
            <a:r>
              <a:rPr sz="600" kern="0" spc="45" dirty="0">
                <a:solidFill>
                  <a:srgbClr val="4B4D4F"/>
                </a:solidFill>
                <a:latin typeface="Arial"/>
                <a:cs typeface="Arial"/>
              </a:rPr>
              <a:t> </a:t>
            </a:r>
            <a:r>
              <a:rPr sz="600" kern="0" spc="15" dirty="0">
                <a:solidFill>
                  <a:srgbClr val="4B4D4F"/>
                </a:solidFill>
                <a:latin typeface="Arial"/>
                <a:cs typeface="Arial"/>
              </a:rPr>
              <a:t>score</a:t>
            </a:r>
            <a:r>
              <a:rPr sz="600" kern="0" spc="53" dirty="0">
                <a:solidFill>
                  <a:srgbClr val="4B4D4F"/>
                </a:solidFill>
                <a:latin typeface="Arial"/>
                <a:cs typeface="Arial"/>
              </a:rPr>
              <a:t> </a:t>
            </a:r>
            <a:r>
              <a:rPr sz="600" kern="0" spc="30" dirty="0">
                <a:solidFill>
                  <a:srgbClr val="4B4D4F"/>
                </a:solidFill>
                <a:latin typeface="Arial"/>
                <a:cs typeface="Arial"/>
              </a:rPr>
              <a:t>in</a:t>
            </a:r>
            <a:r>
              <a:rPr sz="600" kern="0" spc="38" dirty="0">
                <a:solidFill>
                  <a:srgbClr val="4B4D4F"/>
                </a:solidFill>
                <a:latin typeface="Arial"/>
                <a:cs typeface="Arial"/>
              </a:rPr>
              <a:t> </a:t>
            </a:r>
            <a:r>
              <a:rPr sz="600" kern="0" spc="30" dirty="0">
                <a:solidFill>
                  <a:srgbClr val="4B4D4F"/>
                </a:solidFill>
                <a:latin typeface="Arial"/>
                <a:cs typeface="Arial"/>
              </a:rPr>
              <a:t>the</a:t>
            </a:r>
            <a:r>
              <a:rPr sz="600" kern="0" spc="23" dirty="0">
                <a:solidFill>
                  <a:srgbClr val="4B4D4F"/>
                </a:solidFill>
                <a:latin typeface="Arial"/>
                <a:cs typeface="Arial"/>
              </a:rPr>
              <a:t> </a:t>
            </a:r>
            <a:r>
              <a:rPr sz="600" kern="0" spc="30" dirty="0">
                <a:solidFill>
                  <a:srgbClr val="4B4D4F"/>
                </a:solidFill>
                <a:latin typeface="Arial"/>
                <a:cs typeface="Arial"/>
              </a:rPr>
              <a:t>bottom</a:t>
            </a:r>
            <a:r>
              <a:rPr sz="600" kern="0" spc="15" dirty="0">
                <a:solidFill>
                  <a:srgbClr val="4B4D4F"/>
                </a:solidFill>
                <a:latin typeface="Arial"/>
                <a:cs typeface="Arial"/>
              </a:rPr>
              <a:t> </a:t>
            </a:r>
            <a:r>
              <a:rPr sz="600" kern="0" spc="30" dirty="0">
                <a:solidFill>
                  <a:srgbClr val="4B4D4F"/>
                </a:solidFill>
                <a:latin typeface="Arial"/>
                <a:cs typeface="Arial"/>
              </a:rPr>
              <a:t>right</a:t>
            </a:r>
            <a:r>
              <a:rPr sz="600" kern="0" spc="45" dirty="0">
                <a:solidFill>
                  <a:srgbClr val="4B4D4F"/>
                </a:solidFill>
                <a:latin typeface="Arial"/>
                <a:cs typeface="Arial"/>
              </a:rPr>
              <a:t> </a:t>
            </a:r>
            <a:r>
              <a:rPr sz="600" kern="0" spc="30" dirty="0">
                <a:solidFill>
                  <a:srgbClr val="4B4D4F"/>
                </a:solidFill>
                <a:latin typeface="Arial"/>
                <a:cs typeface="Arial"/>
              </a:rPr>
              <a:t>hand</a:t>
            </a:r>
            <a:r>
              <a:rPr sz="600" kern="0" spc="53" dirty="0">
                <a:solidFill>
                  <a:srgbClr val="4B4D4F"/>
                </a:solidFill>
                <a:latin typeface="Arial"/>
                <a:cs typeface="Arial"/>
              </a:rPr>
              <a:t> </a:t>
            </a:r>
            <a:r>
              <a:rPr sz="600" kern="0" spc="-30" dirty="0">
                <a:solidFill>
                  <a:srgbClr val="4B4D4F"/>
                </a:solidFill>
                <a:latin typeface="Arial"/>
                <a:cs typeface="Arial"/>
              </a:rPr>
              <a:t>box.</a:t>
            </a:r>
            <a:endParaRPr sz="600" kern="0">
              <a:solidFill>
                <a:sysClr val="windowText" lastClr="000000"/>
              </a:solidFill>
              <a:latin typeface="Arial"/>
              <a:cs typeface="Arial"/>
            </a:endParaRPr>
          </a:p>
          <a:p>
            <a:pPr marL="160971" indent="-140018" defTabSz="1371600">
              <a:lnSpc>
                <a:spcPts val="713"/>
              </a:lnSpc>
              <a:buSzPct val="112500"/>
              <a:buFontTx/>
              <a:buAutoNum type="arabicPeriod"/>
              <a:tabLst>
                <a:tab pos="160971" algn="l"/>
              </a:tabLst>
            </a:pPr>
            <a:r>
              <a:rPr sz="600" kern="0" spc="15" dirty="0">
                <a:solidFill>
                  <a:srgbClr val="4B4D4F"/>
                </a:solidFill>
                <a:latin typeface="Arial"/>
                <a:cs typeface="Arial"/>
              </a:rPr>
              <a:t>Match</a:t>
            </a:r>
            <a:r>
              <a:rPr sz="600" kern="0" spc="68" dirty="0">
                <a:solidFill>
                  <a:srgbClr val="4B4D4F"/>
                </a:solidFill>
                <a:latin typeface="Arial"/>
                <a:cs typeface="Arial"/>
              </a:rPr>
              <a:t> </a:t>
            </a:r>
            <a:r>
              <a:rPr sz="600" kern="0" spc="15" dirty="0">
                <a:solidFill>
                  <a:srgbClr val="4B4D4F"/>
                </a:solidFill>
                <a:latin typeface="Arial"/>
                <a:cs typeface="Arial"/>
              </a:rPr>
              <a:t>your</a:t>
            </a:r>
            <a:r>
              <a:rPr sz="600" kern="0" spc="113" dirty="0">
                <a:solidFill>
                  <a:srgbClr val="4B4D4F"/>
                </a:solidFill>
                <a:latin typeface="Arial"/>
                <a:cs typeface="Arial"/>
              </a:rPr>
              <a:t> </a:t>
            </a:r>
            <a:r>
              <a:rPr sz="600" kern="0" spc="15" dirty="0">
                <a:solidFill>
                  <a:srgbClr val="4B4D4F"/>
                </a:solidFill>
                <a:latin typeface="Arial"/>
                <a:cs typeface="Arial"/>
              </a:rPr>
              <a:t>score</a:t>
            </a:r>
            <a:r>
              <a:rPr sz="600" kern="0" spc="98" dirty="0">
                <a:solidFill>
                  <a:srgbClr val="4B4D4F"/>
                </a:solidFill>
                <a:latin typeface="Arial"/>
                <a:cs typeface="Arial"/>
              </a:rPr>
              <a:t> </a:t>
            </a:r>
            <a:r>
              <a:rPr sz="600" kern="0" spc="15" dirty="0">
                <a:solidFill>
                  <a:srgbClr val="4B4D4F"/>
                </a:solidFill>
                <a:latin typeface="Arial"/>
                <a:cs typeface="Arial"/>
              </a:rPr>
              <a:t>to</a:t>
            </a:r>
            <a:r>
              <a:rPr sz="600" kern="0" spc="60" dirty="0">
                <a:solidFill>
                  <a:srgbClr val="4B4D4F"/>
                </a:solidFill>
                <a:latin typeface="Arial"/>
                <a:cs typeface="Arial"/>
              </a:rPr>
              <a:t> </a:t>
            </a:r>
            <a:r>
              <a:rPr sz="600" kern="0" spc="15" dirty="0">
                <a:solidFill>
                  <a:srgbClr val="4B4D4F"/>
                </a:solidFill>
                <a:latin typeface="Arial"/>
                <a:cs typeface="Arial"/>
              </a:rPr>
              <a:t>the</a:t>
            </a:r>
            <a:r>
              <a:rPr sz="600" kern="0" spc="60" dirty="0">
                <a:solidFill>
                  <a:srgbClr val="4B4D4F"/>
                </a:solidFill>
                <a:latin typeface="Arial"/>
                <a:cs typeface="Arial"/>
              </a:rPr>
              <a:t> </a:t>
            </a:r>
            <a:r>
              <a:rPr sz="600" kern="0" spc="15" dirty="0">
                <a:solidFill>
                  <a:srgbClr val="4B4D4F"/>
                </a:solidFill>
                <a:latin typeface="Arial"/>
                <a:cs typeface="Arial"/>
              </a:rPr>
              <a:t>legend</a:t>
            </a:r>
            <a:r>
              <a:rPr sz="600" kern="0" spc="90" dirty="0">
                <a:solidFill>
                  <a:srgbClr val="4B4D4F"/>
                </a:solidFill>
                <a:latin typeface="Arial"/>
                <a:cs typeface="Arial"/>
              </a:rPr>
              <a:t> </a:t>
            </a:r>
            <a:r>
              <a:rPr sz="600" kern="0" spc="15" dirty="0">
                <a:solidFill>
                  <a:srgbClr val="4B4D4F"/>
                </a:solidFill>
                <a:latin typeface="Arial"/>
                <a:cs typeface="Arial"/>
              </a:rPr>
              <a:t>to</a:t>
            </a:r>
            <a:r>
              <a:rPr sz="600" kern="0" spc="60" dirty="0">
                <a:solidFill>
                  <a:srgbClr val="4B4D4F"/>
                </a:solidFill>
                <a:latin typeface="Arial"/>
                <a:cs typeface="Arial"/>
              </a:rPr>
              <a:t> </a:t>
            </a:r>
            <a:r>
              <a:rPr sz="600" kern="0" spc="15" dirty="0">
                <a:solidFill>
                  <a:srgbClr val="4B4D4F"/>
                </a:solidFill>
                <a:latin typeface="Arial"/>
                <a:cs typeface="Arial"/>
              </a:rPr>
              <a:t>identify</a:t>
            </a:r>
            <a:r>
              <a:rPr sz="600" kern="0" spc="98" dirty="0">
                <a:solidFill>
                  <a:srgbClr val="4B4D4F"/>
                </a:solidFill>
                <a:latin typeface="Arial"/>
                <a:cs typeface="Arial"/>
              </a:rPr>
              <a:t> </a:t>
            </a:r>
            <a:r>
              <a:rPr sz="600" kern="0" spc="15" dirty="0">
                <a:solidFill>
                  <a:srgbClr val="4B4D4F"/>
                </a:solidFill>
                <a:latin typeface="Arial"/>
                <a:cs typeface="Arial"/>
              </a:rPr>
              <a:t>your</a:t>
            </a:r>
            <a:r>
              <a:rPr sz="600" kern="0" spc="90" dirty="0">
                <a:solidFill>
                  <a:srgbClr val="4B4D4F"/>
                </a:solidFill>
                <a:latin typeface="Arial"/>
                <a:cs typeface="Arial"/>
              </a:rPr>
              <a:t> </a:t>
            </a:r>
            <a:r>
              <a:rPr sz="600" kern="0" spc="15" dirty="0">
                <a:solidFill>
                  <a:srgbClr val="4B4D4F"/>
                </a:solidFill>
                <a:latin typeface="Arial"/>
                <a:cs typeface="Arial"/>
              </a:rPr>
              <a:t>risk</a:t>
            </a:r>
            <a:r>
              <a:rPr sz="600" kern="0" spc="105" dirty="0">
                <a:solidFill>
                  <a:srgbClr val="4B4D4F"/>
                </a:solidFill>
                <a:latin typeface="Arial"/>
                <a:cs typeface="Arial"/>
              </a:rPr>
              <a:t> </a:t>
            </a:r>
            <a:r>
              <a:rPr sz="600" kern="0" spc="-15" dirty="0">
                <a:solidFill>
                  <a:srgbClr val="4B4D4F"/>
                </a:solidFill>
                <a:latin typeface="Arial"/>
                <a:cs typeface="Arial"/>
              </a:rPr>
              <a:t>profile.</a:t>
            </a:r>
            <a:endParaRPr sz="600" kern="0">
              <a:solidFill>
                <a:sysClr val="windowText" lastClr="000000"/>
              </a:solidFill>
              <a:latin typeface="Arial"/>
              <a:cs typeface="Arial"/>
            </a:endParaRPr>
          </a:p>
          <a:p>
            <a:pPr marL="160971" marR="120968" indent="-142875" defTabSz="1371600">
              <a:lnSpc>
                <a:spcPts val="720"/>
              </a:lnSpc>
              <a:spcBef>
                <a:spcPts val="45"/>
              </a:spcBef>
              <a:buSzPct val="112500"/>
              <a:buFontTx/>
              <a:buAutoNum type="arabicPeriod"/>
              <a:tabLst>
                <a:tab pos="162878" algn="l"/>
              </a:tabLst>
            </a:pPr>
            <a:r>
              <a:rPr sz="600" kern="0" dirty="0">
                <a:solidFill>
                  <a:srgbClr val="4B4D4F"/>
                </a:solidFill>
                <a:latin typeface="Arial"/>
                <a:cs typeface="Arial"/>
              </a:rPr>
              <a:t>Review</a:t>
            </a:r>
            <a:r>
              <a:rPr sz="600" kern="0" spc="120" dirty="0">
                <a:solidFill>
                  <a:srgbClr val="4B4D4F"/>
                </a:solidFill>
                <a:latin typeface="Arial"/>
                <a:cs typeface="Arial"/>
              </a:rPr>
              <a:t> </a:t>
            </a:r>
            <a:r>
              <a:rPr sz="600" kern="0" dirty="0">
                <a:solidFill>
                  <a:srgbClr val="4B4D4F"/>
                </a:solidFill>
                <a:latin typeface="Arial"/>
                <a:cs typeface="Arial"/>
              </a:rPr>
              <a:t>the</a:t>
            </a:r>
            <a:r>
              <a:rPr sz="600" kern="0" spc="113" dirty="0">
                <a:solidFill>
                  <a:srgbClr val="4B4D4F"/>
                </a:solidFill>
                <a:latin typeface="Arial"/>
                <a:cs typeface="Arial"/>
              </a:rPr>
              <a:t> </a:t>
            </a:r>
            <a:r>
              <a:rPr sz="600" kern="0" dirty="0">
                <a:solidFill>
                  <a:srgbClr val="4B4D4F"/>
                </a:solidFill>
                <a:latin typeface="Arial"/>
                <a:cs typeface="Arial"/>
              </a:rPr>
              <a:t>paragraph</a:t>
            </a:r>
            <a:r>
              <a:rPr sz="600" kern="0" spc="105" dirty="0">
                <a:solidFill>
                  <a:srgbClr val="4B4D4F"/>
                </a:solidFill>
                <a:latin typeface="Arial"/>
                <a:cs typeface="Arial"/>
              </a:rPr>
              <a:t> </a:t>
            </a:r>
            <a:r>
              <a:rPr sz="600" kern="0" dirty="0">
                <a:solidFill>
                  <a:srgbClr val="4B4D4F"/>
                </a:solidFill>
                <a:latin typeface="Arial"/>
                <a:cs typeface="Arial"/>
              </a:rPr>
              <a:t>on</a:t>
            </a:r>
            <a:r>
              <a:rPr sz="600" kern="0" spc="105" dirty="0">
                <a:solidFill>
                  <a:srgbClr val="4B4D4F"/>
                </a:solidFill>
                <a:latin typeface="Arial"/>
                <a:cs typeface="Arial"/>
              </a:rPr>
              <a:t> </a:t>
            </a:r>
            <a:r>
              <a:rPr sz="600" kern="0" dirty="0">
                <a:solidFill>
                  <a:srgbClr val="4B4D4F"/>
                </a:solidFill>
                <a:latin typeface="Arial"/>
                <a:cs typeface="Arial"/>
              </a:rPr>
              <a:t>the</a:t>
            </a:r>
            <a:r>
              <a:rPr sz="600" kern="0" spc="90" dirty="0">
                <a:solidFill>
                  <a:srgbClr val="4B4D4F"/>
                </a:solidFill>
                <a:latin typeface="Arial"/>
                <a:cs typeface="Arial"/>
              </a:rPr>
              <a:t> </a:t>
            </a:r>
            <a:r>
              <a:rPr sz="600" kern="0" dirty="0">
                <a:solidFill>
                  <a:srgbClr val="4B4D4F"/>
                </a:solidFill>
                <a:latin typeface="Arial"/>
                <a:cs typeface="Arial"/>
              </a:rPr>
              <a:t>next</a:t>
            </a:r>
            <a:r>
              <a:rPr sz="600" kern="0" spc="127" dirty="0">
                <a:solidFill>
                  <a:srgbClr val="4B4D4F"/>
                </a:solidFill>
                <a:latin typeface="Arial"/>
                <a:cs typeface="Arial"/>
              </a:rPr>
              <a:t> </a:t>
            </a:r>
            <a:r>
              <a:rPr sz="600" kern="0" dirty="0">
                <a:solidFill>
                  <a:srgbClr val="4B4D4F"/>
                </a:solidFill>
                <a:latin typeface="Arial"/>
                <a:cs typeface="Arial"/>
              </a:rPr>
              <a:t>page</a:t>
            </a:r>
            <a:r>
              <a:rPr sz="600" kern="0" spc="60" dirty="0">
                <a:solidFill>
                  <a:srgbClr val="4B4D4F"/>
                </a:solidFill>
                <a:latin typeface="Arial"/>
                <a:cs typeface="Arial"/>
              </a:rPr>
              <a:t> </a:t>
            </a:r>
            <a:r>
              <a:rPr sz="600" kern="0" dirty="0">
                <a:solidFill>
                  <a:srgbClr val="4B4D4F"/>
                </a:solidFill>
                <a:latin typeface="Arial"/>
                <a:cs typeface="Arial"/>
              </a:rPr>
              <a:t>to</a:t>
            </a:r>
            <a:r>
              <a:rPr sz="600" kern="0" spc="98" dirty="0">
                <a:solidFill>
                  <a:srgbClr val="4B4D4F"/>
                </a:solidFill>
                <a:latin typeface="Arial"/>
                <a:cs typeface="Arial"/>
              </a:rPr>
              <a:t> </a:t>
            </a:r>
            <a:r>
              <a:rPr sz="600" kern="0" dirty="0">
                <a:solidFill>
                  <a:srgbClr val="4B4D4F"/>
                </a:solidFill>
                <a:latin typeface="Arial"/>
                <a:cs typeface="Arial"/>
              </a:rPr>
              <a:t>get</a:t>
            </a:r>
            <a:r>
              <a:rPr sz="600" kern="0" spc="75" dirty="0">
                <a:solidFill>
                  <a:srgbClr val="4B4D4F"/>
                </a:solidFill>
                <a:latin typeface="Arial"/>
                <a:cs typeface="Arial"/>
              </a:rPr>
              <a:t> </a:t>
            </a:r>
            <a:r>
              <a:rPr sz="600" kern="0" dirty="0">
                <a:solidFill>
                  <a:srgbClr val="4B4D4F"/>
                </a:solidFill>
                <a:latin typeface="Arial"/>
                <a:cs typeface="Arial"/>
              </a:rPr>
              <a:t>a</a:t>
            </a:r>
            <a:r>
              <a:rPr sz="600" kern="0" spc="120" dirty="0">
                <a:solidFill>
                  <a:srgbClr val="4B4D4F"/>
                </a:solidFill>
                <a:latin typeface="Arial"/>
                <a:cs typeface="Arial"/>
              </a:rPr>
              <a:t> </a:t>
            </a:r>
            <a:r>
              <a:rPr sz="600" kern="0" spc="-15" dirty="0">
                <a:solidFill>
                  <a:srgbClr val="4B4D4F"/>
                </a:solidFill>
                <a:latin typeface="Arial"/>
                <a:cs typeface="Arial"/>
              </a:rPr>
              <a:t>detailed</a:t>
            </a:r>
            <a:r>
              <a:rPr sz="600" kern="0" spc="750" dirty="0">
                <a:solidFill>
                  <a:srgbClr val="4B4D4F"/>
                </a:solidFill>
                <a:latin typeface="Arial"/>
                <a:cs typeface="Arial"/>
              </a:rPr>
              <a:t> 	</a:t>
            </a:r>
            <a:r>
              <a:rPr sz="600" kern="0" spc="15" dirty="0">
                <a:solidFill>
                  <a:srgbClr val="4B4D4F"/>
                </a:solidFill>
                <a:latin typeface="Arial"/>
                <a:cs typeface="Arial"/>
              </a:rPr>
              <a:t>description</a:t>
            </a:r>
            <a:r>
              <a:rPr sz="600" kern="0" spc="127" dirty="0">
                <a:solidFill>
                  <a:srgbClr val="4B4D4F"/>
                </a:solidFill>
                <a:latin typeface="Arial"/>
                <a:cs typeface="Arial"/>
              </a:rPr>
              <a:t> </a:t>
            </a:r>
            <a:r>
              <a:rPr sz="600" kern="0" spc="15" dirty="0">
                <a:solidFill>
                  <a:srgbClr val="4B4D4F"/>
                </a:solidFill>
                <a:latin typeface="Arial"/>
                <a:cs typeface="Arial"/>
              </a:rPr>
              <a:t>of</a:t>
            </a:r>
            <a:r>
              <a:rPr sz="600" kern="0" spc="98" dirty="0">
                <a:solidFill>
                  <a:srgbClr val="4B4D4F"/>
                </a:solidFill>
                <a:latin typeface="Arial"/>
                <a:cs typeface="Arial"/>
              </a:rPr>
              <a:t> </a:t>
            </a:r>
            <a:r>
              <a:rPr sz="600" kern="0" spc="15" dirty="0">
                <a:solidFill>
                  <a:srgbClr val="4B4D4F"/>
                </a:solidFill>
                <a:latin typeface="Arial"/>
                <a:cs typeface="Arial"/>
              </a:rPr>
              <a:t>the</a:t>
            </a:r>
            <a:r>
              <a:rPr sz="600" kern="0" spc="83" dirty="0">
                <a:solidFill>
                  <a:srgbClr val="4B4D4F"/>
                </a:solidFill>
                <a:latin typeface="Arial"/>
                <a:cs typeface="Arial"/>
              </a:rPr>
              <a:t> </a:t>
            </a:r>
            <a:r>
              <a:rPr sz="600" kern="0" spc="15" dirty="0">
                <a:solidFill>
                  <a:srgbClr val="4B4D4F"/>
                </a:solidFill>
                <a:latin typeface="Arial"/>
                <a:cs typeface="Arial"/>
              </a:rPr>
              <a:t>characteristics</a:t>
            </a:r>
            <a:r>
              <a:rPr sz="600" kern="0" spc="180" dirty="0">
                <a:solidFill>
                  <a:srgbClr val="4B4D4F"/>
                </a:solidFill>
                <a:latin typeface="Arial"/>
                <a:cs typeface="Arial"/>
              </a:rPr>
              <a:t> </a:t>
            </a:r>
            <a:r>
              <a:rPr sz="600" kern="0" spc="15" dirty="0">
                <a:solidFill>
                  <a:srgbClr val="4B4D4F"/>
                </a:solidFill>
                <a:latin typeface="Arial"/>
                <a:cs typeface="Arial"/>
              </a:rPr>
              <a:t>of</a:t>
            </a:r>
            <a:r>
              <a:rPr sz="600" kern="0" spc="98" dirty="0">
                <a:solidFill>
                  <a:srgbClr val="4B4D4F"/>
                </a:solidFill>
                <a:latin typeface="Arial"/>
                <a:cs typeface="Arial"/>
              </a:rPr>
              <a:t> </a:t>
            </a:r>
            <a:r>
              <a:rPr sz="600" kern="0" spc="15" dirty="0">
                <a:solidFill>
                  <a:srgbClr val="4B4D4F"/>
                </a:solidFill>
                <a:latin typeface="Arial"/>
                <a:cs typeface="Arial"/>
              </a:rPr>
              <a:t>your</a:t>
            </a:r>
            <a:r>
              <a:rPr sz="600" kern="0" spc="105" dirty="0">
                <a:solidFill>
                  <a:srgbClr val="4B4D4F"/>
                </a:solidFill>
                <a:latin typeface="Arial"/>
                <a:cs typeface="Arial"/>
              </a:rPr>
              <a:t> </a:t>
            </a:r>
            <a:r>
              <a:rPr sz="600" kern="0" spc="15" dirty="0">
                <a:solidFill>
                  <a:srgbClr val="4B4D4F"/>
                </a:solidFill>
                <a:latin typeface="Arial"/>
                <a:cs typeface="Arial"/>
              </a:rPr>
              <a:t>risk</a:t>
            </a:r>
            <a:r>
              <a:rPr sz="600" kern="0" spc="127" dirty="0">
                <a:solidFill>
                  <a:srgbClr val="4B4D4F"/>
                </a:solidFill>
                <a:latin typeface="Arial"/>
                <a:cs typeface="Arial"/>
              </a:rPr>
              <a:t> </a:t>
            </a:r>
            <a:r>
              <a:rPr sz="600" kern="0" spc="-15" dirty="0">
                <a:solidFill>
                  <a:srgbClr val="4B4D4F"/>
                </a:solidFill>
                <a:latin typeface="Arial"/>
                <a:cs typeface="Arial"/>
              </a:rPr>
              <a:t>profile.</a:t>
            </a:r>
            <a:endParaRPr sz="600" kern="0">
              <a:solidFill>
                <a:sysClr val="windowText" lastClr="000000"/>
              </a:solidFill>
              <a:latin typeface="Arial"/>
              <a:cs typeface="Arial"/>
            </a:endParaRPr>
          </a:p>
        </p:txBody>
      </p:sp>
      <p:graphicFrame>
        <p:nvGraphicFramePr>
          <p:cNvPr id="57" name="object 57"/>
          <p:cNvGraphicFramePr>
            <a:graphicFrameLocks noGrp="1"/>
          </p:cNvGraphicFramePr>
          <p:nvPr/>
        </p:nvGraphicFramePr>
        <p:xfrm>
          <a:off x="10934929" y="7959014"/>
          <a:ext cx="2298383" cy="928682"/>
        </p:xfrm>
        <a:graphic>
          <a:graphicData uri="http://schemas.openxmlformats.org/drawingml/2006/table">
            <a:tbl>
              <a:tblPr firstRow="1" bandRow="1">
                <a:tableStyleId>{2D5ABB26-0587-4C30-8999-92F81FD0307C}</a:tableStyleId>
              </a:tblPr>
              <a:tblGrid>
                <a:gridCol w="451485">
                  <a:extLst>
                    <a:ext uri="{9D8B030D-6E8A-4147-A177-3AD203B41FA5}">
                      <a16:colId xmlns:a16="http://schemas.microsoft.com/office/drawing/2014/main" val="20000"/>
                    </a:ext>
                  </a:extLst>
                </a:gridCol>
                <a:gridCol w="1846898">
                  <a:extLst>
                    <a:ext uri="{9D8B030D-6E8A-4147-A177-3AD203B41FA5}">
                      <a16:colId xmlns:a16="http://schemas.microsoft.com/office/drawing/2014/main" val="20001"/>
                    </a:ext>
                  </a:extLst>
                </a:gridCol>
              </a:tblGrid>
              <a:tr h="184784">
                <a:tc>
                  <a:txBody>
                    <a:bodyPr/>
                    <a:lstStyle/>
                    <a:p>
                      <a:pPr algn="ctr">
                        <a:lnSpc>
                          <a:spcPts val="475"/>
                        </a:lnSpc>
                      </a:pPr>
                      <a:r>
                        <a:rPr sz="600" b="1" spc="-65" dirty="0">
                          <a:solidFill>
                            <a:srgbClr val="FFFFFF"/>
                          </a:solidFill>
                          <a:latin typeface="Tahoma"/>
                          <a:cs typeface="Tahoma"/>
                        </a:rPr>
                        <a:t>7-</a:t>
                      </a:r>
                      <a:r>
                        <a:rPr sz="600" b="1" spc="-25" dirty="0">
                          <a:solidFill>
                            <a:srgbClr val="FFFFFF"/>
                          </a:solidFill>
                          <a:latin typeface="Tahoma"/>
                          <a:cs typeface="Tahoma"/>
                        </a:rPr>
                        <a:t>10</a:t>
                      </a:r>
                      <a:endParaRPr sz="600">
                        <a:latin typeface="Tahoma"/>
                        <a:cs typeface="Tahoma"/>
                      </a:endParaRPr>
                    </a:p>
                  </a:txBody>
                  <a:tcPr marL="0" marR="0" marT="0" marB="0">
                    <a:lnR w="38100">
                      <a:solidFill>
                        <a:srgbClr val="FFFFFF"/>
                      </a:solidFill>
                      <a:prstDash val="solid"/>
                    </a:lnR>
                    <a:lnB w="12700">
                      <a:solidFill>
                        <a:srgbClr val="FFFFFF"/>
                      </a:solidFill>
                      <a:prstDash val="solid"/>
                    </a:lnB>
                    <a:solidFill>
                      <a:srgbClr val="06275F"/>
                    </a:solidFill>
                  </a:tcPr>
                </a:tc>
                <a:tc>
                  <a:txBody>
                    <a:bodyPr/>
                    <a:lstStyle/>
                    <a:p>
                      <a:pPr marL="51435">
                        <a:lnSpc>
                          <a:spcPts val="475"/>
                        </a:lnSpc>
                      </a:pPr>
                      <a:r>
                        <a:rPr sz="600" b="1" spc="-50" dirty="0">
                          <a:solidFill>
                            <a:srgbClr val="FFFFFF"/>
                          </a:solidFill>
                          <a:latin typeface="Tahoma"/>
                          <a:cs typeface="Tahoma"/>
                        </a:rPr>
                        <a:t>Conservative</a:t>
                      </a:r>
                      <a:r>
                        <a:rPr sz="600" b="1" spc="50" dirty="0">
                          <a:solidFill>
                            <a:srgbClr val="FFFFFF"/>
                          </a:solidFill>
                          <a:latin typeface="Tahoma"/>
                          <a:cs typeface="Tahoma"/>
                        </a:rPr>
                        <a:t> </a:t>
                      </a:r>
                      <a:r>
                        <a:rPr sz="600" b="1" spc="-10" dirty="0">
                          <a:solidFill>
                            <a:srgbClr val="FFFFFF"/>
                          </a:solidFill>
                          <a:latin typeface="Tahoma"/>
                          <a:cs typeface="Tahoma"/>
                        </a:rPr>
                        <a:t>Portfolio</a:t>
                      </a:r>
                      <a:endParaRPr sz="600">
                        <a:latin typeface="Tahoma"/>
                        <a:cs typeface="Tahoma"/>
                      </a:endParaRPr>
                    </a:p>
                  </a:txBody>
                  <a:tcPr marL="0" marR="0" marT="0" marB="0">
                    <a:lnL w="38100">
                      <a:solidFill>
                        <a:srgbClr val="FFFFFF"/>
                      </a:solidFill>
                      <a:prstDash val="solid"/>
                    </a:lnL>
                    <a:lnB w="12700">
                      <a:solidFill>
                        <a:srgbClr val="FFFFFF"/>
                      </a:solidFill>
                      <a:prstDash val="solid"/>
                    </a:lnB>
                    <a:solidFill>
                      <a:srgbClr val="06275F"/>
                    </a:solidFill>
                  </a:tcPr>
                </a:tc>
                <a:extLst>
                  <a:ext uri="{0D108BD9-81ED-4DB2-BD59-A6C34878D82A}">
                    <a16:rowId xmlns:a16="http://schemas.microsoft.com/office/drawing/2014/main" val="10000"/>
                  </a:ext>
                </a:extLst>
              </a:tr>
              <a:tr h="189546">
                <a:tc>
                  <a:txBody>
                    <a:bodyPr/>
                    <a:lstStyle/>
                    <a:p>
                      <a:pPr algn="ctr">
                        <a:lnSpc>
                          <a:spcPts val="475"/>
                        </a:lnSpc>
                      </a:pPr>
                      <a:r>
                        <a:rPr sz="600" b="1" spc="-60" dirty="0">
                          <a:solidFill>
                            <a:srgbClr val="FFFFFF"/>
                          </a:solidFill>
                          <a:latin typeface="Tahoma"/>
                          <a:cs typeface="Tahoma"/>
                        </a:rPr>
                        <a:t>11-</a:t>
                      </a:r>
                      <a:r>
                        <a:rPr sz="600" b="1" spc="-25" dirty="0">
                          <a:solidFill>
                            <a:srgbClr val="FFFFFF"/>
                          </a:solidFill>
                          <a:latin typeface="Tahoma"/>
                          <a:cs typeface="Tahoma"/>
                        </a:rPr>
                        <a:t>17</a:t>
                      </a:r>
                      <a:endParaRPr sz="600">
                        <a:latin typeface="Tahoma"/>
                        <a:cs typeface="Tahoma"/>
                      </a:endParaRPr>
                    </a:p>
                  </a:txBody>
                  <a:tcPr marL="0" marR="0" marT="0" marB="0">
                    <a:lnR w="38100">
                      <a:solidFill>
                        <a:srgbClr val="FFFFFF"/>
                      </a:solidFill>
                      <a:prstDash val="solid"/>
                    </a:lnR>
                    <a:lnT w="12700">
                      <a:solidFill>
                        <a:srgbClr val="FFFFFF"/>
                      </a:solidFill>
                      <a:prstDash val="solid"/>
                    </a:lnT>
                    <a:lnB w="12700">
                      <a:solidFill>
                        <a:srgbClr val="FFFFFF"/>
                      </a:solidFill>
                      <a:prstDash val="solid"/>
                    </a:lnB>
                    <a:solidFill>
                      <a:srgbClr val="5B3B96"/>
                    </a:solidFill>
                  </a:tcPr>
                </a:tc>
                <a:tc>
                  <a:txBody>
                    <a:bodyPr/>
                    <a:lstStyle/>
                    <a:p>
                      <a:pPr marL="51435">
                        <a:lnSpc>
                          <a:spcPts val="475"/>
                        </a:lnSpc>
                      </a:pPr>
                      <a:r>
                        <a:rPr sz="600" b="1" spc="-45" dirty="0">
                          <a:solidFill>
                            <a:srgbClr val="FFFFFF"/>
                          </a:solidFill>
                          <a:latin typeface="Tahoma"/>
                          <a:cs typeface="Tahoma"/>
                        </a:rPr>
                        <a:t>Moderately</a:t>
                      </a:r>
                      <a:r>
                        <a:rPr sz="600" b="1" spc="-40" dirty="0">
                          <a:solidFill>
                            <a:srgbClr val="FFFFFF"/>
                          </a:solidFill>
                          <a:latin typeface="Tahoma"/>
                          <a:cs typeface="Tahoma"/>
                        </a:rPr>
                        <a:t> </a:t>
                      </a:r>
                      <a:r>
                        <a:rPr sz="600" b="1" spc="-50" dirty="0">
                          <a:solidFill>
                            <a:srgbClr val="FFFFFF"/>
                          </a:solidFill>
                          <a:latin typeface="Tahoma"/>
                          <a:cs typeface="Tahoma"/>
                        </a:rPr>
                        <a:t>Conservative</a:t>
                      </a:r>
                      <a:r>
                        <a:rPr sz="600" b="1" spc="95" dirty="0">
                          <a:solidFill>
                            <a:srgbClr val="FFFFFF"/>
                          </a:solidFill>
                          <a:latin typeface="Tahoma"/>
                          <a:cs typeface="Tahoma"/>
                        </a:rPr>
                        <a:t> </a:t>
                      </a:r>
                      <a:r>
                        <a:rPr sz="600" b="1" spc="-10" dirty="0">
                          <a:solidFill>
                            <a:srgbClr val="FFFFFF"/>
                          </a:solidFill>
                          <a:latin typeface="Tahoma"/>
                          <a:cs typeface="Tahoma"/>
                        </a:rPr>
                        <a:t>Portfolio</a:t>
                      </a:r>
                      <a:endParaRPr sz="600">
                        <a:latin typeface="Tahoma"/>
                        <a:cs typeface="Tahoma"/>
                      </a:endParaRPr>
                    </a:p>
                  </a:txBody>
                  <a:tcPr marL="0" marR="0" marT="0" marB="0">
                    <a:lnL w="38100">
                      <a:solidFill>
                        <a:srgbClr val="FFFFFF"/>
                      </a:solidFill>
                      <a:prstDash val="solid"/>
                    </a:lnL>
                    <a:lnT w="12700">
                      <a:solidFill>
                        <a:srgbClr val="FFFFFF"/>
                      </a:solidFill>
                      <a:prstDash val="solid"/>
                    </a:lnT>
                    <a:lnB w="12700">
                      <a:solidFill>
                        <a:srgbClr val="FFFFFF"/>
                      </a:solidFill>
                      <a:prstDash val="solid"/>
                    </a:lnB>
                    <a:solidFill>
                      <a:srgbClr val="5B3B96"/>
                    </a:solidFill>
                  </a:tcPr>
                </a:tc>
                <a:extLst>
                  <a:ext uri="{0D108BD9-81ED-4DB2-BD59-A6C34878D82A}">
                    <a16:rowId xmlns:a16="http://schemas.microsoft.com/office/drawing/2014/main" val="10001"/>
                  </a:ext>
                </a:extLst>
              </a:tr>
              <a:tr h="184784">
                <a:tc>
                  <a:txBody>
                    <a:bodyPr/>
                    <a:lstStyle/>
                    <a:p>
                      <a:pPr algn="ctr">
                        <a:lnSpc>
                          <a:spcPts val="475"/>
                        </a:lnSpc>
                      </a:pPr>
                      <a:r>
                        <a:rPr sz="600" b="1" spc="-60" dirty="0">
                          <a:solidFill>
                            <a:srgbClr val="FFFFFF"/>
                          </a:solidFill>
                          <a:latin typeface="Tahoma"/>
                          <a:cs typeface="Tahoma"/>
                        </a:rPr>
                        <a:t>18-</a:t>
                      </a:r>
                      <a:r>
                        <a:rPr sz="600" b="1" spc="-25" dirty="0">
                          <a:solidFill>
                            <a:srgbClr val="FFFFFF"/>
                          </a:solidFill>
                          <a:latin typeface="Tahoma"/>
                          <a:cs typeface="Tahoma"/>
                        </a:rPr>
                        <a:t>24</a:t>
                      </a:r>
                      <a:endParaRPr sz="600">
                        <a:latin typeface="Tahoma"/>
                        <a:cs typeface="Tahoma"/>
                      </a:endParaRPr>
                    </a:p>
                  </a:txBody>
                  <a:tcPr marL="0" marR="0" marT="0" marB="0">
                    <a:lnR w="38100">
                      <a:solidFill>
                        <a:srgbClr val="FFFFFF"/>
                      </a:solidFill>
                      <a:prstDash val="solid"/>
                    </a:lnR>
                    <a:lnT w="12700">
                      <a:solidFill>
                        <a:srgbClr val="FFFFFF"/>
                      </a:solidFill>
                      <a:prstDash val="solid"/>
                    </a:lnT>
                    <a:solidFill>
                      <a:srgbClr val="F9A11B"/>
                    </a:solidFill>
                  </a:tcPr>
                </a:tc>
                <a:tc>
                  <a:txBody>
                    <a:bodyPr/>
                    <a:lstStyle/>
                    <a:p>
                      <a:pPr marL="51435">
                        <a:lnSpc>
                          <a:spcPts val="475"/>
                        </a:lnSpc>
                      </a:pPr>
                      <a:r>
                        <a:rPr sz="600" b="1" spc="-60" dirty="0">
                          <a:solidFill>
                            <a:srgbClr val="FFFFFF"/>
                          </a:solidFill>
                          <a:latin typeface="Tahoma"/>
                          <a:cs typeface="Tahoma"/>
                        </a:rPr>
                        <a:t>Balanced</a:t>
                      </a:r>
                      <a:r>
                        <a:rPr sz="600" b="1" spc="15" dirty="0">
                          <a:solidFill>
                            <a:srgbClr val="FFFFFF"/>
                          </a:solidFill>
                          <a:latin typeface="Tahoma"/>
                          <a:cs typeface="Tahoma"/>
                        </a:rPr>
                        <a:t> </a:t>
                      </a:r>
                      <a:r>
                        <a:rPr sz="600" b="1" spc="-10" dirty="0">
                          <a:solidFill>
                            <a:srgbClr val="FFFFFF"/>
                          </a:solidFill>
                          <a:latin typeface="Tahoma"/>
                          <a:cs typeface="Tahoma"/>
                        </a:rPr>
                        <a:t>Portfolio</a:t>
                      </a:r>
                      <a:endParaRPr sz="600">
                        <a:latin typeface="Tahoma"/>
                        <a:cs typeface="Tahoma"/>
                      </a:endParaRPr>
                    </a:p>
                  </a:txBody>
                  <a:tcPr marL="0" marR="0" marT="0" marB="0">
                    <a:lnL w="38100">
                      <a:solidFill>
                        <a:srgbClr val="FFFFFF"/>
                      </a:solidFill>
                      <a:prstDash val="solid"/>
                    </a:lnL>
                    <a:lnT w="12700">
                      <a:solidFill>
                        <a:srgbClr val="FFFFFF"/>
                      </a:solidFill>
                      <a:prstDash val="solid"/>
                    </a:lnT>
                    <a:solidFill>
                      <a:srgbClr val="F9A11B"/>
                    </a:solidFill>
                  </a:tcPr>
                </a:tc>
                <a:extLst>
                  <a:ext uri="{0D108BD9-81ED-4DB2-BD59-A6C34878D82A}">
                    <a16:rowId xmlns:a16="http://schemas.microsoft.com/office/drawing/2014/main" val="10002"/>
                  </a:ext>
                </a:extLst>
              </a:tr>
              <a:tr h="184784">
                <a:tc>
                  <a:txBody>
                    <a:bodyPr/>
                    <a:lstStyle/>
                    <a:p>
                      <a:pPr algn="ctr">
                        <a:lnSpc>
                          <a:spcPts val="475"/>
                        </a:lnSpc>
                      </a:pPr>
                      <a:r>
                        <a:rPr sz="600" b="1" spc="-60" dirty="0">
                          <a:solidFill>
                            <a:srgbClr val="FFFFFF"/>
                          </a:solidFill>
                          <a:latin typeface="Tahoma"/>
                          <a:cs typeface="Tahoma"/>
                        </a:rPr>
                        <a:t>25-</a:t>
                      </a:r>
                      <a:r>
                        <a:rPr sz="600" b="1" spc="-25" dirty="0">
                          <a:solidFill>
                            <a:srgbClr val="FFFFFF"/>
                          </a:solidFill>
                          <a:latin typeface="Tahoma"/>
                          <a:cs typeface="Tahoma"/>
                        </a:rPr>
                        <a:t>31</a:t>
                      </a:r>
                      <a:endParaRPr sz="600">
                        <a:latin typeface="Tahoma"/>
                        <a:cs typeface="Tahoma"/>
                      </a:endParaRPr>
                    </a:p>
                  </a:txBody>
                  <a:tcPr marL="0" marR="0" marT="0" marB="0">
                    <a:lnR w="38100">
                      <a:solidFill>
                        <a:srgbClr val="FFFFFF"/>
                      </a:solidFill>
                      <a:prstDash val="solid"/>
                    </a:lnR>
                    <a:lnB w="12700">
                      <a:solidFill>
                        <a:srgbClr val="FFFFFF"/>
                      </a:solidFill>
                      <a:prstDash val="solid"/>
                    </a:lnB>
                    <a:solidFill>
                      <a:srgbClr val="F16221"/>
                    </a:solidFill>
                  </a:tcPr>
                </a:tc>
                <a:tc>
                  <a:txBody>
                    <a:bodyPr/>
                    <a:lstStyle/>
                    <a:p>
                      <a:pPr marL="51435">
                        <a:lnSpc>
                          <a:spcPts val="475"/>
                        </a:lnSpc>
                      </a:pPr>
                      <a:r>
                        <a:rPr sz="600" b="1" spc="-50" dirty="0">
                          <a:solidFill>
                            <a:srgbClr val="FFFFFF"/>
                          </a:solidFill>
                          <a:latin typeface="Tahoma"/>
                          <a:cs typeface="Tahoma"/>
                        </a:rPr>
                        <a:t>Growth</a:t>
                      </a:r>
                      <a:r>
                        <a:rPr sz="600" b="1" spc="-10" dirty="0">
                          <a:solidFill>
                            <a:srgbClr val="FFFFFF"/>
                          </a:solidFill>
                          <a:latin typeface="Tahoma"/>
                          <a:cs typeface="Tahoma"/>
                        </a:rPr>
                        <a:t> Portfolio</a:t>
                      </a:r>
                      <a:endParaRPr sz="600">
                        <a:latin typeface="Tahoma"/>
                        <a:cs typeface="Tahoma"/>
                      </a:endParaRPr>
                    </a:p>
                  </a:txBody>
                  <a:tcPr marL="0" marR="0" marT="0" marB="0">
                    <a:lnL w="38100">
                      <a:solidFill>
                        <a:srgbClr val="FFFFFF"/>
                      </a:solidFill>
                      <a:prstDash val="solid"/>
                    </a:lnL>
                    <a:lnB w="12700">
                      <a:solidFill>
                        <a:srgbClr val="FFFFFF"/>
                      </a:solidFill>
                      <a:prstDash val="solid"/>
                    </a:lnB>
                    <a:solidFill>
                      <a:srgbClr val="F16221"/>
                    </a:solidFill>
                  </a:tcPr>
                </a:tc>
                <a:extLst>
                  <a:ext uri="{0D108BD9-81ED-4DB2-BD59-A6C34878D82A}">
                    <a16:rowId xmlns:a16="http://schemas.microsoft.com/office/drawing/2014/main" val="10003"/>
                  </a:ext>
                </a:extLst>
              </a:tr>
              <a:tr h="184784">
                <a:tc>
                  <a:txBody>
                    <a:bodyPr/>
                    <a:lstStyle/>
                    <a:p>
                      <a:pPr algn="ctr">
                        <a:lnSpc>
                          <a:spcPts val="475"/>
                        </a:lnSpc>
                      </a:pPr>
                      <a:r>
                        <a:rPr sz="600" b="1" spc="-60" dirty="0">
                          <a:solidFill>
                            <a:srgbClr val="FFFFFF"/>
                          </a:solidFill>
                          <a:latin typeface="Tahoma"/>
                          <a:cs typeface="Tahoma"/>
                        </a:rPr>
                        <a:t>32-</a:t>
                      </a:r>
                      <a:r>
                        <a:rPr sz="600" b="1" spc="-25" dirty="0">
                          <a:solidFill>
                            <a:srgbClr val="FFFFFF"/>
                          </a:solidFill>
                          <a:latin typeface="Tahoma"/>
                          <a:cs typeface="Tahoma"/>
                        </a:rPr>
                        <a:t>35</a:t>
                      </a:r>
                      <a:endParaRPr sz="600">
                        <a:latin typeface="Tahoma"/>
                        <a:cs typeface="Tahoma"/>
                      </a:endParaRPr>
                    </a:p>
                  </a:txBody>
                  <a:tcPr marL="0" marR="0" marT="0" marB="0">
                    <a:lnR w="38100">
                      <a:solidFill>
                        <a:srgbClr val="FFFFFF"/>
                      </a:solidFill>
                      <a:prstDash val="solid"/>
                    </a:lnR>
                    <a:lnT w="12700">
                      <a:solidFill>
                        <a:srgbClr val="FFFFFF"/>
                      </a:solidFill>
                      <a:prstDash val="solid"/>
                    </a:lnT>
                    <a:solidFill>
                      <a:srgbClr val="D2222A"/>
                    </a:solidFill>
                  </a:tcPr>
                </a:tc>
                <a:tc>
                  <a:txBody>
                    <a:bodyPr/>
                    <a:lstStyle/>
                    <a:p>
                      <a:pPr marL="51435">
                        <a:lnSpc>
                          <a:spcPts val="475"/>
                        </a:lnSpc>
                      </a:pPr>
                      <a:r>
                        <a:rPr sz="600" b="1" spc="-55" dirty="0">
                          <a:solidFill>
                            <a:srgbClr val="FFFFFF"/>
                          </a:solidFill>
                          <a:latin typeface="Tahoma"/>
                          <a:cs typeface="Tahoma"/>
                        </a:rPr>
                        <a:t>Aggressive</a:t>
                      </a:r>
                      <a:r>
                        <a:rPr sz="600" b="1" spc="45" dirty="0">
                          <a:solidFill>
                            <a:srgbClr val="FFFFFF"/>
                          </a:solidFill>
                          <a:latin typeface="Tahoma"/>
                          <a:cs typeface="Tahoma"/>
                        </a:rPr>
                        <a:t> </a:t>
                      </a:r>
                      <a:r>
                        <a:rPr sz="600" b="1" spc="-10" dirty="0">
                          <a:solidFill>
                            <a:srgbClr val="FFFFFF"/>
                          </a:solidFill>
                          <a:latin typeface="Tahoma"/>
                          <a:cs typeface="Tahoma"/>
                        </a:rPr>
                        <a:t>Portfolio</a:t>
                      </a:r>
                      <a:endParaRPr sz="600">
                        <a:latin typeface="Tahoma"/>
                        <a:cs typeface="Tahoma"/>
                      </a:endParaRPr>
                    </a:p>
                  </a:txBody>
                  <a:tcPr marL="0" marR="0" marT="0" marB="0">
                    <a:lnL w="38100">
                      <a:solidFill>
                        <a:srgbClr val="FFFFFF"/>
                      </a:solidFill>
                      <a:prstDash val="solid"/>
                    </a:lnL>
                    <a:lnT w="12700">
                      <a:solidFill>
                        <a:srgbClr val="FFFFFF"/>
                      </a:solidFill>
                      <a:prstDash val="solid"/>
                    </a:lnT>
                    <a:solidFill>
                      <a:srgbClr val="D2222A"/>
                    </a:solidFill>
                  </a:tcPr>
                </a:tc>
                <a:extLst>
                  <a:ext uri="{0D108BD9-81ED-4DB2-BD59-A6C34878D82A}">
                    <a16:rowId xmlns:a16="http://schemas.microsoft.com/office/drawing/2014/main" val="10004"/>
                  </a:ext>
                </a:extLst>
              </a:tr>
            </a:tbl>
          </a:graphicData>
        </a:graphic>
      </p:graphicFrame>
      <p:sp>
        <p:nvSpPr>
          <p:cNvPr id="58" name="object 58"/>
          <p:cNvSpPr txBox="1"/>
          <p:nvPr/>
        </p:nvSpPr>
        <p:spPr>
          <a:xfrm>
            <a:off x="10852402" y="4319477"/>
            <a:ext cx="591503" cy="261290"/>
          </a:xfrm>
          <a:prstGeom prst="rect">
            <a:avLst/>
          </a:prstGeom>
        </p:spPr>
        <p:txBody>
          <a:bodyPr vert="horz" wrap="square" lIns="0" tIns="27623" rIns="0" bIns="0" rtlCol="0">
            <a:spAutoFit/>
          </a:bodyPr>
          <a:lstStyle/>
          <a:p>
            <a:pPr marL="19050" defTabSz="1371600">
              <a:spcBef>
                <a:spcPts val="217"/>
              </a:spcBef>
            </a:pPr>
            <a:r>
              <a:rPr sz="750" b="1" kern="0" dirty="0">
                <a:solidFill>
                  <a:srgbClr val="4B4D4F"/>
                </a:solidFill>
                <a:latin typeface="Arial"/>
                <a:cs typeface="Arial"/>
              </a:rPr>
              <a:t>3</a:t>
            </a:r>
            <a:r>
              <a:rPr sz="750" b="1" kern="0" spc="381" dirty="0">
                <a:solidFill>
                  <a:srgbClr val="4B4D4F"/>
                </a:solidFill>
                <a:latin typeface="Arial"/>
                <a:cs typeface="Arial"/>
              </a:rPr>
              <a:t> </a:t>
            </a:r>
            <a:r>
              <a:rPr sz="600" kern="0" spc="-38" dirty="0">
                <a:solidFill>
                  <a:srgbClr val="4B4D4F"/>
                </a:solidFill>
                <a:latin typeface="Arial"/>
                <a:cs typeface="Arial"/>
              </a:rPr>
              <a:t>To</a:t>
            </a:r>
            <a:r>
              <a:rPr sz="600" kern="0" spc="-90" dirty="0">
                <a:solidFill>
                  <a:srgbClr val="4B4D4F"/>
                </a:solidFill>
                <a:latin typeface="Arial"/>
                <a:cs typeface="Arial"/>
              </a:rPr>
              <a:t> </a:t>
            </a:r>
            <a:r>
              <a:rPr sz="600" kern="0" spc="-30" dirty="0">
                <a:solidFill>
                  <a:srgbClr val="4B4D4F"/>
                </a:solidFill>
                <a:latin typeface="Arial"/>
                <a:cs typeface="Arial"/>
              </a:rPr>
              <a:t>grow</a:t>
            </a:r>
            <a:endParaRPr sz="600" kern="0">
              <a:solidFill>
                <a:sysClr val="windowText" lastClr="000000"/>
              </a:solidFill>
              <a:latin typeface="Arial"/>
              <a:cs typeface="Arial"/>
            </a:endParaRPr>
          </a:p>
          <a:p>
            <a:pPr marL="174308" defTabSz="1371600">
              <a:spcBef>
                <a:spcPts val="180"/>
              </a:spcBef>
            </a:pPr>
            <a:r>
              <a:rPr sz="600" kern="0" spc="-15" dirty="0">
                <a:solidFill>
                  <a:srgbClr val="4B4D4F"/>
                </a:solidFill>
                <a:latin typeface="Arial"/>
                <a:cs typeface="Arial"/>
              </a:rPr>
              <a:t>moderately</a:t>
            </a:r>
            <a:endParaRPr sz="600" kern="0">
              <a:solidFill>
                <a:sysClr val="windowText" lastClr="000000"/>
              </a:solidFill>
              <a:latin typeface="Arial"/>
              <a:cs typeface="Arial"/>
            </a:endParaRPr>
          </a:p>
        </p:txBody>
      </p:sp>
      <p:sp>
        <p:nvSpPr>
          <p:cNvPr id="59" name="object 59"/>
          <p:cNvSpPr txBox="1"/>
          <p:nvPr/>
        </p:nvSpPr>
        <p:spPr>
          <a:xfrm>
            <a:off x="9583881" y="4235336"/>
            <a:ext cx="1038225" cy="423577"/>
          </a:xfrm>
          <a:prstGeom prst="rect">
            <a:avLst/>
          </a:prstGeom>
        </p:spPr>
        <p:txBody>
          <a:bodyPr vert="horz" wrap="square" lIns="0" tIns="40005" rIns="0" bIns="0" rtlCol="0">
            <a:spAutoFit/>
          </a:bodyPr>
          <a:lstStyle/>
          <a:p>
            <a:pPr marL="121920" marR="7620" indent="-103823" defTabSz="1371600">
              <a:lnSpc>
                <a:spcPct val="131900"/>
              </a:lnSpc>
              <a:spcBef>
                <a:spcPts val="315"/>
              </a:spcBef>
            </a:pPr>
            <a:r>
              <a:rPr sz="750" b="1" kern="0" dirty="0">
                <a:solidFill>
                  <a:srgbClr val="4B4D4F"/>
                </a:solidFill>
                <a:latin typeface="Arial"/>
                <a:cs typeface="Arial"/>
              </a:rPr>
              <a:t>4</a:t>
            </a:r>
            <a:r>
              <a:rPr sz="750" b="1" kern="0" spc="98" dirty="0">
                <a:solidFill>
                  <a:srgbClr val="4B4D4F"/>
                </a:solidFill>
                <a:latin typeface="Arial"/>
                <a:cs typeface="Arial"/>
              </a:rPr>
              <a:t> </a:t>
            </a:r>
            <a:r>
              <a:rPr sz="600" kern="0" dirty="0">
                <a:solidFill>
                  <a:srgbClr val="4B4D4F"/>
                </a:solidFill>
                <a:latin typeface="Arial"/>
                <a:cs typeface="Arial"/>
              </a:rPr>
              <a:t>To</a:t>
            </a:r>
            <a:r>
              <a:rPr sz="600" kern="0" spc="135" dirty="0">
                <a:solidFill>
                  <a:srgbClr val="4B4D4F"/>
                </a:solidFill>
                <a:latin typeface="Arial"/>
                <a:cs typeface="Arial"/>
              </a:rPr>
              <a:t> </a:t>
            </a:r>
            <a:r>
              <a:rPr sz="600" kern="0" dirty="0">
                <a:solidFill>
                  <a:srgbClr val="4B4D4F"/>
                </a:solidFill>
                <a:latin typeface="Arial"/>
                <a:cs typeface="Arial"/>
              </a:rPr>
              <a:t>slightly</a:t>
            </a:r>
            <a:r>
              <a:rPr sz="600" kern="0" spc="210" dirty="0">
                <a:solidFill>
                  <a:srgbClr val="4B4D4F"/>
                </a:solidFill>
                <a:latin typeface="Arial"/>
                <a:cs typeface="Arial"/>
              </a:rPr>
              <a:t> </a:t>
            </a:r>
            <a:r>
              <a:rPr sz="600" kern="0" dirty="0">
                <a:solidFill>
                  <a:srgbClr val="4B4D4F"/>
                </a:solidFill>
                <a:latin typeface="Arial"/>
                <a:cs typeface="Arial"/>
              </a:rPr>
              <a:t>trail</a:t>
            </a:r>
            <a:r>
              <a:rPr sz="600" kern="0" spc="150" dirty="0">
                <a:solidFill>
                  <a:srgbClr val="4B4D4F"/>
                </a:solidFill>
                <a:latin typeface="Arial"/>
                <a:cs typeface="Arial"/>
              </a:rPr>
              <a:t> </a:t>
            </a:r>
            <a:r>
              <a:rPr sz="600" kern="0" spc="-38" dirty="0">
                <a:solidFill>
                  <a:srgbClr val="4B4D4F"/>
                </a:solidFill>
                <a:latin typeface="Arial"/>
                <a:cs typeface="Arial"/>
              </a:rPr>
              <a:t>the</a:t>
            </a:r>
            <a:r>
              <a:rPr sz="600" kern="0" spc="750" dirty="0">
                <a:solidFill>
                  <a:srgbClr val="4B4D4F"/>
                </a:solidFill>
                <a:latin typeface="Arial"/>
                <a:cs typeface="Arial"/>
              </a:rPr>
              <a:t> </a:t>
            </a:r>
            <a:r>
              <a:rPr sz="600" kern="0" dirty="0">
                <a:solidFill>
                  <a:srgbClr val="4B4D4F"/>
                </a:solidFill>
                <a:latin typeface="Arial"/>
                <a:cs typeface="Arial"/>
              </a:rPr>
              <a:t>stock</a:t>
            </a:r>
            <a:r>
              <a:rPr sz="600" kern="0" spc="171" dirty="0">
                <a:solidFill>
                  <a:srgbClr val="4B4D4F"/>
                </a:solidFill>
                <a:latin typeface="Arial"/>
                <a:cs typeface="Arial"/>
              </a:rPr>
              <a:t> </a:t>
            </a:r>
            <a:r>
              <a:rPr sz="600" kern="0" dirty="0">
                <a:solidFill>
                  <a:srgbClr val="4B4D4F"/>
                </a:solidFill>
                <a:latin typeface="Arial"/>
                <a:cs typeface="Arial"/>
              </a:rPr>
              <a:t>market</a:t>
            </a:r>
            <a:r>
              <a:rPr sz="600" kern="0" spc="143" dirty="0">
                <a:solidFill>
                  <a:srgbClr val="4B4D4F"/>
                </a:solidFill>
                <a:latin typeface="Arial"/>
                <a:cs typeface="Arial"/>
              </a:rPr>
              <a:t> </a:t>
            </a:r>
            <a:r>
              <a:rPr sz="600" kern="0" dirty="0">
                <a:solidFill>
                  <a:srgbClr val="4B4D4F"/>
                </a:solidFill>
                <a:latin typeface="Arial"/>
                <a:cs typeface="Arial"/>
              </a:rPr>
              <a:t>and</a:t>
            </a:r>
            <a:r>
              <a:rPr sz="600" kern="0" spc="180" dirty="0">
                <a:solidFill>
                  <a:srgbClr val="4B4D4F"/>
                </a:solidFill>
                <a:latin typeface="Arial"/>
                <a:cs typeface="Arial"/>
              </a:rPr>
              <a:t> </a:t>
            </a:r>
            <a:r>
              <a:rPr sz="600" kern="0" spc="-30" dirty="0">
                <a:solidFill>
                  <a:srgbClr val="4B4D4F"/>
                </a:solidFill>
                <a:latin typeface="Arial"/>
                <a:cs typeface="Arial"/>
              </a:rPr>
              <a:t>make</a:t>
            </a:r>
            <a:r>
              <a:rPr sz="600" kern="0" spc="750" dirty="0">
                <a:solidFill>
                  <a:srgbClr val="4B4D4F"/>
                </a:solidFill>
                <a:latin typeface="Arial"/>
                <a:cs typeface="Arial"/>
              </a:rPr>
              <a:t> </a:t>
            </a:r>
            <a:r>
              <a:rPr sz="600" kern="0" dirty="0">
                <a:solidFill>
                  <a:srgbClr val="4B4D4F"/>
                </a:solidFill>
                <a:latin typeface="Arial"/>
                <a:cs typeface="Arial"/>
              </a:rPr>
              <a:t>good</a:t>
            </a:r>
            <a:r>
              <a:rPr sz="600" kern="0" spc="83" dirty="0">
                <a:solidFill>
                  <a:srgbClr val="4B4D4F"/>
                </a:solidFill>
                <a:latin typeface="Arial"/>
                <a:cs typeface="Arial"/>
              </a:rPr>
              <a:t> </a:t>
            </a:r>
            <a:r>
              <a:rPr sz="600" kern="0" spc="-15" dirty="0">
                <a:solidFill>
                  <a:srgbClr val="4B4D4F"/>
                </a:solidFill>
                <a:latin typeface="Arial"/>
                <a:cs typeface="Arial"/>
              </a:rPr>
              <a:t>profits</a:t>
            </a:r>
            <a:endParaRPr sz="600" kern="0">
              <a:solidFill>
                <a:sysClr val="windowText" lastClr="000000"/>
              </a:solidFill>
              <a:latin typeface="Arial"/>
              <a:cs typeface="Arial"/>
            </a:endParaRPr>
          </a:p>
        </p:txBody>
      </p:sp>
      <p:sp>
        <p:nvSpPr>
          <p:cNvPr id="60" name="object 60"/>
          <p:cNvSpPr txBox="1"/>
          <p:nvPr/>
        </p:nvSpPr>
        <p:spPr>
          <a:xfrm>
            <a:off x="8377635" y="6338291"/>
            <a:ext cx="2204085" cy="250261"/>
          </a:xfrm>
          <a:prstGeom prst="rect">
            <a:avLst/>
          </a:prstGeom>
        </p:spPr>
        <p:txBody>
          <a:bodyPr vert="horz" wrap="square" lIns="0" tIns="23813" rIns="0" bIns="0" rtlCol="0">
            <a:spAutoFit/>
          </a:bodyPr>
          <a:lstStyle/>
          <a:p>
            <a:pPr marL="198120" marR="45720" indent="-141923" defTabSz="1371600">
              <a:lnSpc>
                <a:spcPct val="112700"/>
              </a:lnSpc>
              <a:spcBef>
                <a:spcPts val="188"/>
              </a:spcBef>
              <a:tabLst>
                <a:tab pos="1385888" algn="l"/>
              </a:tabLst>
            </a:pPr>
            <a:r>
              <a:rPr sz="750" b="1" kern="0" dirty="0">
                <a:solidFill>
                  <a:srgbClr val="4B4D4F"/>
                </a:solidFill>
                <a:latin typeface="Arial"/>
                <a:cs typeface="Arial"/>
              </a:rPr>
              <a:t>5</a:t>
            </a:r>
            <a:r>
              <a:rPr sz="750" b="1" kern="0" spc="30" dirty="0">
                <a:solidFill>
                  <a:srgbClr val="4B4D4F"/>
                </a:solidFill>
                <a:latin typeface="Arial"/>
                <a:cs typeface="Arial"/>
              </a:rPr>
              <a:t> </a:t>
            </a:r>
            <a:r>
              <a:rPr sz="600" kern="0" dirty="0">
                <a:solidFill>
                  <a:srgbClr val="4B4D4F"/>
                </a:solidFill>
                <a:latin typeface="Arial"/>
                <a:cs typeface="Arial"/>
              </a:rPr>
              <a:t>I</a:t>
            </a:r>
            <a:r>
              <a:rPr sz="600" kern="0" spc="98" dirty="0">
                <a:solidFill>
                  <a:srgbClr val="4B4D4F"/>
                </a:solidFill>
                <a:latin typeface="Arial"/>
                <a:cs typeface="Arial"/>
              </a:rPr>
              <a:t> </a:t>
            </a:r>
            <a:r>
              <a:rPr sz="600" kern="0" dirty="0">
                <a:solidFill>
                  <a:srgbClr val="4B4D4F"/>
                </a:solidFill>
                <a:latin typeface="Arial"/>
                <a:cs typeface="Arial"/>
              </a:rPr>
              <a:t>don’t</a:t>
            </a:r>
            <a:r>
              <a:rPr sz="600" kern="0" spc="120" dirty="0">
                <a:solidFill>
                  <a:srgbClr val="4B4D4F"/>
                </a:solidFill>
                <a:latin typeface="Arial"/>
                <a:cs typeface="Arial"/>
              </a:rPr>
              <a:t> </a:t>
            </a:r>
            <a:r>
              <a:rPr sz="600" kern="0" dirty="0">
                <a:solidFill>
                  <a:srgbClr val="4B4D4F"/>
                </a:solidFill>
                <a:latin typeface="Arial"/>
                <a:cs typeface="Arial"/>
              </a:rPr>
              <a:t>mind</a:t>
            </a:r>
            <a:r>
              <a:rPr sz="600" kern="0" spc="143" dirty="0">
                <a:solidFill>
                  <a:srgbClr val="4B4D4F"/>
                </a:solidFill>
                <a:latin typeface="Arial"/>
                <a:cs typeface="Arial"/>
              </a:rPr>
              <a:t> </a:t>
            </a:r>
            <a:r>
              <a:rPr sz="600" kern="0" dirty="0">
                <a:solidFill>
                  <a:srgbClr val="4B4D4F"/>
                </a:solidFill>
                <a:latin typeface="Arial"/>
                <a:cs typeface="Arial"/>
              </a:rPr>
              <a:t>if</a:t>
            </a:r>
            <a:r>
              <a:rPr sz="600" kern="0" spc="113" dirty="0">
                <a:solidFill>
                  <a:srgbClr val="4B4D4F"/>
                </a:solidFill>
                <a:latin typeface="Arial"/>
                <a:cs typeface="Arial"/>
              </a:rPr>
              <a:t> </a:t>
            </a:r>
            <a:r>
              <a:rPr sz="600" kern="0" dirty="0">
                <a:solidFill>
                  <a:srgbClr val="4B4D4F"/>
                </a:solidFill>
                <a:latin typeface="Arial"/>
                <a:cs typeface="Arial"/>
              </a:rPr>
              <a:t>I</a:t>
            </a:r>
            <a:r>
              <a:rPr sz="600" kern="0" spc="98" dirty="0">
                <a:solidFill>
                  <a:srgbClr val="4B4D4F"/>
                </a:solidFill>
                <a:latin typeface="Arial"/>
                <a:cs typeface="Arial"/>
              </a:rPr>
              <a:t> </a:t>
            </a:r>
            <a:r>
              <a:rPr sz="600" kern="0" spc="-30" dirty="0">
                <a:solidFill>
                  <a:srgbClr val="4B4D4F"/>
                </a:solidFill>
                <a:latin typeface="Arial"/>
                <a:cs typeface="Arial"/>
              </a:rPr>
              <a:t>lose</a:t>
            </a:r>
            <a:r>
              <a:rPr sz="600" kern="0" dirty="0">
                <a:solidFill>
                  <a:srgbClr val="4B4D4F"/>
                </a:solidFill>
                <a:latin typeface="Arial"/>
                <a:cs typeface="Arial"/>
              </a:rPr>
              <a:t>	</a:t>
            </a:r>
            <a:r>
              <a:rPr sz="1125" b="1" kern="0" spc="23" baseline="5555" dirty="0">
                <a:solidFill>
                  <a:srgbClr val="4B4D4F"/>
                </a:solidFill>
                <a:latin typeface="Arial"/>
                <a:cs typeface="Arial"/>
              </a:rPr>
              <a:t>4</a:t>
            </a:r>
            <a:r>
              <a:rPr sz="1125" b="1" kern="0" spc="56" baseline="5555" dirty="0">
                <a:solidFill>
                  <a:srgbClr val="4B4D4F"/>
                </a:solidFill>
                <a:latin typeface="Arial"/>
                <a:cs typeface="Arial"/>
              </a:rPr>
              <a:t> </a:t>
            </a:r>
            <a:r>
              <a:rPr sz="900" kern="0" spc="23" baseline="6944" dirty="0">
                <a:solidFill>
                  <a:srgbClr val="4B4D4F"/>
                </a:solidFill>
                <a:latin typeface="Arial"/>
                <a:cs typeface="Arial"/>
              </a:rPr>
              <a:t>I</a:t>
            </a:r>
            <a:r>
              <a:rPr sz="900" kern="0" spc="78" baseline="6944" dirty="0">
                <a:solidFill>
                  <a:srgbClr val="4B4D4F"/>
                </a:solidFill>
                <a:latin typeface="Arial"/>
                <a:cs typeface="Arial"/>
              </a:rPr>
              <a:t> </a:t>
            </a:r>
            <a:r>
              <a:rPr sz="900" kern="0" spc="23" baseline="6944" dirty="0">
                <a:solidFill>
                  <a:srgbClr val="4B4D4F"/>
                </a:solidFill>
                <a:latin typeface="Arial"/>
                <a:cs typeface="Arial"/>
              </a:rPr>
              <a:t>can</a:t>
            </a:r>
            <a:r>
              <a:rPr sz="900" kern="0" spc="134" baseline="6944" dirty="0">
                <a:solidFill>
                  <a:srgbClr val="4B4D4F"/>
                </a:solidFill>
                <a:latin typeface="Arial"/>
                <a:cs typeface="Arial"/>
              </a:rPr>
              <a:t> </a:t>
            </a:r>
            <a:r>
              <a:rPr sz="900" kern="0" spc="23" baseline="6944" dirty="0">
                <a:solidFill>
                  <a:srgbClr val="4B4D4F"/>
                </a:solidFill>
                <a:latin typeface="Arial"/>
                <a:cs typeface="Arial"/>
              </a:rPr>
              <a:t>tolerate</a:t>
            </a:r>
            <a:r>
              <a:rPr sz="900" kern="0" spc="100" baseline="6944" dirty="0">
                <a:solidFill>
                  <a:srgbClr val="4B4D4F"/>
                </a:solidFill>
                <a:latin typeface="Arial"/>
                <a:cs typeface="Arial"/>
              </a:rPr>
              <a:t> </a:t>
            </a:r>
            <a:r>
              <a:rPr sz="900" kern="0" spc="-45" baseline="6944" dirty="0">
                <a:solidFill>
                  <a:srgbClr val="4B4D4F"/>
                </a:solidFill>
                <a:latin typeface="Arial"/>
                <a:cs typeface="Arial"/>
              </a:rPr>
              <a:t>loss</a:t>
            </a:r>
            <a:r>
              <a:rPr sz="900" kern="0" spc="1125" baseline="6944" dirty="0">
                <a:solidFill>
                  <a:srgbClr val="4B4D4F"/>
                </a:solidFill>
                <a:latin typeface="Arial"/>
                <a:cs typeface="Arial"/>
              </a:rPr>
              <a:t> </a:t>
            </a:r>
            <a:r>
              <a:rPr sz="600" kern="0" spc="-15" dirty="0">
                <a:solidFill>
                  <a:srgbClr val="4B4D4F"/>
                </a:solidFill>
                <a:latin typeface="Arial"/>
                <a:cs typeface="Arial"/>
              </a:rPr>
              <a:t>value</a:t>
            </a:r>
            <a:endParaRPr sz="600" kern="0">
              <a:solidFill>
                <a:sysClr val="windowText" lastClr="000000"/>
              </a:solidFill>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585106" y="3690938"/>
            <a:ext cx="2845118" cy="2931572"/>
          </a:xfrm>
          <a:prstGeom prst="rect">
            <a:avLst/>
          </a:prstGeom>
        </p:spPr>
        <p:txBody>
          <a:bodyPr vert="horz" wrap="square" lIns="0" tIns="0" rIns="0" bIns="0" rtlCol="0">
            <a:spAutoFit/>
          </a:bodyPr>
          <a:lstStyle/>
          <a:p>
            <a:pPr marL="40005" defTabSz="1371600">
              <a:lnSpc>
                <a:spcPts val="1523"/>
              </a:lnSpc>
            </a:pPr>
            <a:r>
              <a:rPr sz="1350" kern="0" spc="15" dirty="0">
                <a:solidFill>
                  <a:srgbClr val="404040"/>
                </a:solidFill>
                <a:latin typeface="Arial"/>
                <a:cs typeface="Arial"/>
              </a:rPr>
              <a:t>l</a:t>
            </a:r>
            <a:r>
              <a:rPr sz="1350" kern="0" spc="113" dirty="0">
                <a:solidFill>
                  <a:srgbClr val="404040"/>
                </a:solidFill>
                <a:latin typeface="Arial"/>
                <a:cs typeface="Arial"/>
              </a:rPr>
              <a:t> </a:t>
            </a:r>
            <a:r>
              <a:rPr sz="1350" kern="0" spc="15" dirty="0">
                <a:solidFill>
                  <a:srgbClr val="404040"/>
                </a:solidFill>
                <a:latin typeface="Arial"/>
                <a:cs typeface="Arial"/>
              </a:rPr>
              <a:t>any</a:t>
            </a:r>
            <a:r>
              <a:rPr sz="1350" kern="0" spc="120" dirty="0">
                <a:solidFill>
                  <a:srgbClr val="404040"/>
                </a:solidFill>
                <a:latin typeface="Arial"/>
                <a:cs typeface="Arial"/>
              </a:rPr>
              <a:t> </a:t>
            </a:r>
            <a:r>
              <a:rPr sz="1350" kern="0" spc="15" dirty="0">
                <a:solidFill>
                  <a:srgbClr val="404040"/>
                </a:solidFill>
                <a:latin typeface="Arial"/>
                <a:cs typeface="Arial"/>
              </a:rPr>
              <a:t>investment,</a:t>
            </a:r>
            <a:r>
              <a:rPr sz="1350" kern="0" spc="75" dirty="0">
                <a:solidFill>
                  <a:srgbClr val="404040"/>
                </a:solidFill>
                <a:latin typeface="Arial"/>
                <a:cs typeface="Arial"/>
              </a:rPr>
              <a:t> </a:t>
            </a:r>
            <a:r>
              <a:rPr sz="1350" kern="0" spc="15" dirty="0">
                <a:solidFill>
                  <a:srgbClr val="404040"/>
                </a:solidFill>
                <a:latin typeface="Arial"/>
                <a:cs typeface="Arial"/>
              </a:rPr>
              <a:t>and</a:t>
            </a:r>
            <a:r>
              <a:rPr sz="1350" kern="0" spc="120" dirty="0">
                <a:solidFill>
                  <a:srgbClr val="404040"/>
                </a:solidFill>
                <a:latin typeface="Arial"/>
                <a:cs typeface="Arial"/>
              </a:rPr>
              <a:t> </a:t>
            </a:r>
            <a:r>
              <a:rPr sz="1350" kern="0" spc="15" dirty="0">
                <a:solidFill>
                  <a:srgbClr val="404040"/>
                </a:solidFill>
                <a:latin typeface="Arial"/>
                <a:cs typeface="Arial"/>
              </a:rPr>
              <a:t>(3)</a:t>
            </a:r>
            <a:r>
              <a:rPr sz="1350" kern="0" spc="158" dirty="0">
                <a:solidFill>
                  <a:srgbClr val="404040"/>
                </a:solidFill>
                <a:latin typeface="Arial"/>
                <a:cs typeface="Arial"/>
              </a:rPr>
              <a:t> </a:t>
            </a:r>
            <a:r>
              <a:rPr sz="1350" kern="0" spc="15" dirty="0">
                <a:solidFill>
                  <a:srgbClr val="404040"/>
                </a:solidFill>
                <a:latin typeface="Arial"/>
                <a:cs typeface="Arial"/>
              </a:rPr>
              <a:t>should</a:t>
            </a:r>
            <a:r>
              <a:rPr sz="1350" kern="0" spc="120" dirty="0">
                <a:solidFill>
                  <a:srgbClr val="404040"/>
                </a:solidFill>
                <a:latin typeface="Arial"/>
                <a:cs typeface="Arial"/>
              </a:rPr>
              <a:t> </a:t>
            </a:r>
            <a:r>
              <a:rPr sz="1350" kern="0" spc="-75" dirty="0">
                <a:solidFill>
                  <a:srgbClr val="404040"/>
                </a:solidFill>
                <a:latin typeface="Arial"/>
                <a:cs typeface="Arial"/>
              </a:rPr>
              <a:t>n</a:t>
            </a:r>
            <a:endParaRPr sz="1350" kern="0">
              <a:solidFill>
                <a:sysClr val="windowText" lastClr="000000"/>
              </a:solidFill>
              <a:latin typeface="Arial"/>
              <a:cs typeface="Arial"/>
            </a:endParaRPr>
          </a:p>
          <a:p>
            <a:pPr marL="12383" defTabSz="1371600"/>
            <a:r>
              <a:rPr sz="1350" kern="0" dirty="0">
                <a:solidFill>
                  <a:srgbClr val="404040"/>
                </a:solidFill>
                <a:latin typeface="Arial"/>
                <a:cs typeface="Arial"/>
              </a:rPr>
              <a:t>d</a:t>
            </a:r>
            <a:r>
              <a:rPr sz="1350" kern="0" spc="135" dirty="0">
                <a:solidFill>
                  <a:srgbClr val="404040"/>
                </a:solidFill>
                <a:latin typeface="Arial"/>
                <a:cs typeface="Arial"/>
              </a:rPr>
              <a:t> </a:t>
            </a:r>
            <a:r>
              <a:rPr sz="1350" kern="0" dirty="0">
                <a:solidFill>
                  <a:srgbClr val="404040"/>
                </a:solidFill>
                <a:latin typeface="Arial"/>
                <a:cs typeface="Arial"/>
              </a:rPr>
              <a:t>herein</a:t>
            </a:r>
            <a:r>
              <a:rPr sz="1350" kern="0" spc="150" dirty="0">
                <a:solidFill>
                  <a:srgbClr val="404040"/>
                </a:solidFill>
                <a:latin typeface="Arial"/>
                <a:cs typeface="Arial"/>
              </a:rPr>
              <a:t> </a:t>
            </a:r>
            <a:r>
              <a:rPr sz="1350" kern="0" dirty="0">
                <a:solidFill>
                  <a:srgbClr val="404040"/>
                </a:solidFill>
                <a:latin typeface="Arial"/>
                <a:cs typeface="Arial"/>
              </a:rPr>
              <a:t>was</a:t>
            </a:r>
            <a:r>
              <a:rPr sz="1350" kern="0" spc="171" dirty="0">
                <a:solidFill>
                  <a:srgbClr val="404040"/>
                </a:solidFill>
                <a:latin typeface="Arial"/>
                <a:cs typeface="Arial"/>
              </a:rPr>
              <a:t> </a:t>
            </a:r>
            <a:r>
              <a:rPr sz="1350" kern="0" dirty="0">
                <a:solidFill>
                  <a:srgbClr val="404040"/>
                </a:solidFill>
                <a:latin typeface="Arial"/>
                <a:cs typeface="Arial"/>
              </a:rPr>
              <a:t>obtained</a:t>
            </a:r>
            <a:r>
              <a:rPr sz="1350" kern="0" spc="150" dirty="0">
                <a:solidFill>
                  <a:srgbClr val="404040"/>
                </a:solidFill>
                <a:latin typeface="Arial"/>
                <a:cs typeface="Arial"/>
              </a:rPr>
              <a:t> </a:t>
            </a:r>
            <a:r>
              <a:rPr sz="1350" kern="0" spc="90" dirty="0">
                <a:solidFill>
                  <a:srgbClr val="404040"/>
                </a:solidFill>
                <a:latin typeface="Arial"/>
                <a:cs typeface="Arial"/>
              </a:rPr>
              <a:t>from</a:t>
            </a:r>
            <a:r>
              <a:rPr sz="1350" kern="0" spc="195" dirty="0">
                <a:solidFill>
                  <a:srgbClr val="404040"/>
                </a:solidFill>
                <a:latin typeface="Arial"/>
                <a:cs typeface="Arial"/>
              </a:rPr>
              <a:t> </a:t>
            </a:r>
            <a:r>
              <a:rPr sz="1350" kern="0" spc="-15" dirty="0">
                <a:solidFill>
                  <a:srgbClr val="404040"/>
                </a:solidFill>
                <a:latin typeface="Arial"/>
                <a:cs typeface="Arial"/>
              </a:rPr>
              <a:t>source</a:t>
            </a:r>
            <a:endParaRPr sz="1350" kern="0">
              <a:solidFill>
                <a:sysClr val="windowText" lastClr="000000"/>
              </a:solidFill>
              <a:latin typeface="Arial"/>
              <a:cs typeface="Arial"/>
            </a:endParaRPr>
          </a:p>
          <a:p>
            <a:pPr defTabSz="1371600"/>
            <a:endParaRPr sz="1350" kern="0">
              <a:solidFill>
                <a:sysClr val="windowText" lastClr="000000"/>
              </a:solidFill>
              <a:latin typeface="Arial"/>
              <a:cs typeface="Arial"/>
            </a:endParaRPr>
          </a:p>
          <a:p>
            <a:pPr defTabSz="1371600">
              <a:spcBef>
                <a:spcPts val="135"/>
              </a:spcBef>
            </a:pPr>
            <a:endParaRPr sz="1350" kern="0">
              <a:solidFill>
                <a:sysClr val="windowText" lastClr="000000"/>
              </a:solidFill>
              <a:latin typeface="Arial"/>
              <a:cs typeface="Arial"/>
            </a:endParaRPr>
          </a:p>
          <a:p>
            <a:pPr marL="95250" marR="19050" indent="-47625" defTabSz="1371600"/>
            <a:r>
              <a:rPr sz="1350" kern="0" dirty="0">
                <a:solidFill>
                  <a:srgbClr val="404040"/>
                </a:solidFill>
                <a:latin typeface="Arial"/>
                <a:cs typeface="Arial"/>
              </a:rPr>
              <a:t>ate</a:t>
            </a:r>
            <a:r>
              <a:rPr sz="1350" kern="0" spc="263" dirty="0">
                <a:solidFill>
                  <a:srgbClr val="404040"/>
                </a:solidFill>
                <a:latin typeface="Arial"/>
                <a:cs typeface="Arial"/>
              </a:rPr>
              <a:t> </a:t>
            </a:r>
            <a:r>
              <a:rPr sz="1350" kern="0" dirty="0">
                <a:solidFill>
                  <a:srgbClr val="404040"/>
                </a:solidFill>
                <a:latin typeface="Arial"/>
                <a:cs typeface="Arial"/>
              </a:rPr>
              <a:t>and</a:t>
            </a:r>
            <a:r>
              <a:rPr sz="1350" kern="0" spc="225" dirty="0">
                <a:solidFill>
                  <a:srgbClr val="404040"/>
                </a:solidFill>
                <a:latin typeface="Arial"/>
                <a:cs typeface="Arial"/>
              </a:rPr>
              <a:t> </a:t>
            </a:r>
            <a:r>
              <a:rPr sz="1350" kern="0" dirty="0">
                <a:solidFill>
                  <a:srgbClr val="404040"/>
                </a:solidFill>
                <a:latin typeface="Arial"/>
                <a:cs typeface="Arial"/>
              </a:rPr>
              <a:t>when</a:t>
            </a:r>
            <a:r>
              <a:rPr sz="1350" kern="0" spc="210" dirty="0">
                <a:solidFill>
                  <a:srgbClr val="404040"/>
                </a:solidFill>
                <a:latin typeface="Arial"/>
                <a:cs typeface="Arial"/>
              </a:rPr>
              <a:t> </a:t>
            </a:r>
            <a:r>
              <a:rPr sz="1350" kern="0" dirty="0">
                <a:solidFill>
                  <a:srgbClr val="404040"/>
                </a:solidFill>
                <a:latin typeface="Arial"/>
                <a:cs typeface="Arial"/>
              </a:rPr>
              <a:t>redeemed</a:t>
            </a:r>
            <a:r>
              <a:rPr sz="1350" kern="0" spc="195" dirty="0">
                <a:solidFill>
                  <a:srgbClr val="404040"/>
                </a:solidFill>
                <a:latin typeface="Arial"/>
                <a:cs typeface="Arial"/>
              </a:rPr>
              <a:t> </a:t>
            </a:r>
            <a:r>
              <a:rPr sz="1350" kern="0" dirty="0">
                <a:solidFill>
                  <a:srgbClr val="404040"/>
                </a:solidFill>
                <a:latin typeface="Arial"/>
                <a:cs typeface="Arial"/>
              </a:rPr>
              <a:t>may</a:t>
            </a:r>
            <a:r>
              <a:rPr sz="1350" kern="0" spc="217" dirty="0">
                <a:solidFill>
                  <a:srgbClr val="404040"/>
                </a:solidFill>
                <a:latin typeface="Arial"/>
                <a:cs typeface="Arial"/>
              </a:rPr>
              <a:t> </a:t>
            </a:r>
            <a:r>
              <a:rPr sz="1350" kern="0" spc="-38" dirty="0">
                <a:solidFill>
                  <a:srgbClr val="404040"/>
                </a:solidFill>
                <a:latin typeface="Arial"/>
                <a:cs typeface="Arial"/>
              </a:rPr>
              <a:t>be</a:t>
            </a:r>
            <a:r>
              <a:rPr sz="1350" kern="0" dirty="0">
                <a:solidFill>
                  <a:srgbClr val="404040"/>
                </a:solidFill>
                <a:latin typeface="Arial"/>
                <a:cs typeface="Arial"/>
              </a:rPr>
              <a:t> ss</a:t>
            </a:r>
            <a:r>
              <a:rPr sz="1350" kern="0" spc="180" dirty="0">
                <a:solidFill>
                  <a:srgbClr val="404040"/>
                </a:solidFill>
                <a:latin typeface="Arial"/>
                <a:cs typeface="Arial"/>
              </a:rPr>
              <a:t> </a:t>
            </a:r>
            <a:r>
              <a:rPr sz="1350" kern="0" dirty="0">
                <a:solidFill>
                  <a:srgbClr val="404040"/>
                </a:solidFill>
                <a:latin typeface="Arial"/>
                <a:cs typeface="Arial"/>
              </a:rPr>
              <a:t>of</a:t>
            </a:r>
            <a:r>
              <a:rPr sz="1350" kern="0" spc="225" dirty="0">
                <a:solidFill>
                  <a:srgbClr val="404040"/>
                </a:solidFill>
                <a:latin typeface="Arial"/>
                <a:cs typeface="Arial"/>
              </a:rPr>
              <a:t> </a:t>
            </a:r>
            <a:r>
              <a:rPr sz="1350" kern="0" dirty="0">
                <a:solidFill>
                  <a:srgbClr val="404040"/>
                </a:solidFill>
                <a:latin typeface="Arial"/>
                <a:cs typeface="Arial"/>
              </a:rPr>
              <a:t>principal.</a:t>
            </a:r>
            <a:r>
              <a:rPr sz="1350" kern="0" spc="203" dirty="0">
                <a:solidFill>
                  <a:srgbClr val="404040"/>
                </a:solidFill>
                <a:latin typeface="Arial"/>
                <a:cs typeface="Arial"/>
              </a:rPr>
              <a:t>  </a:t>
            </a:r>
            <a:r>
              <a:rPr sz="1350" kern="0" dirty="0">
                <a:solidFill>
                  <a:srgbClr val="404040"/>
                </a:solidFill>
                <a:latin typeface="Arial"/>
                <a:cs typeface="Arial"/>
              </a:rPr>
              <a:t>Diversification</a:t>
            </a:r>
            <a:r>
              <a:rPr sz="1350" kern="0" spc="158" dirty="0">
                <a:solidFill>
                  <a:srgbClr val="404040"/>
                </a:solidFill>
                <a:latin typeface="Arial"/>
                <a:cs typeface="Arial"/>
              </a:rPr>
              <a:t> </a:t>
            </a:r>
            <a:r>
              <a:rPr sz="1350" kern="0" spc="-38" dirty="0">
                <a:solidFill>
                  <a:srgbClr val="404040"/>
                </a:solidFill>
                <a:latin typeface="Arial"/>
                <a:cs typeface="Arial"/>
              </a:rPr>
              <a:t>do</a:t>
            </a:r>
            <a:r>
              <a:rPr sz="1350" kern="0" spc="750" dirty="0">
                <a:solidFill>
                  <a:srgbClr val="404040"/>
                </a:solidFill>
                <a:latin typeface="Arial"/>
                <a:cs typeface="Arial"/>
              </a:rPr>
              <a:t> </a:t>
            </a:r>
            <a:r>
              <a:rPr sz="1350" kern="0" dirty="0">
                <a:solidFill>
                  <a:srgbClr val="404040"/>
                </a:solidFill>
                <a:latin typeface="Arial"/>
                <a:cs typeface="Arial"/>
              </a:rPr>
              <a:t>d</a:t>
            </a:r>
            <a:r>
              <a:rPr sz="1350" kern="0" spc="165" dirty="0">
                <a:solidFill>
                  <a:srgbClr val="404040"/>
                </a:solidFill>
                <a:latin typeface="Arial"/>
                <a:cs typeface="Arial"/>
              </a:rPr>
              <a:t> </a:t>
            </a:r>
            <a:r>
              <a:rPr sz="1350" kern="0" dirty="0">
                <a:solidFill>
                  <a:srgbClr val="404040"/>
                </a:solidFill>
                <a:latin typeface="Arial"/>
                <a:cs typeface="Arial"/>
              </a:rPr>
              <a:t>guarantees</a:t>
            </a:r>
            <a:r>
              <a:rPr sz="1350" kern="0" spc="143" dirty="0">
                <a:solidFill>
                  <a:srgbClr val="404040"/>
                </a:solidFill>
                <a:latin typeface="Arial"/>
                <a:cs typeface="Arial"/>
              </a:rPr>
              <a:t> </a:t>
            </a:r>
            <a:r>
              <a:rPr sz="1350" kern="0" dirty="0">
                <a:solidFill>
                  <a:srgbClr val="404040"/>
                </a:solidFill>
                <a:latin typeface="Arial"/>
                <a:cs typeface="Arial"/>
              </a:rPr>
              <a:t>are</a:t>
            </a:r>
            <a:r>
              <a:rPr sz="1350" kern="0" spc="188" dirty="0">
                <a:solidFill>
                  <a:srgbClr val="404040"/>
                </a:solidFill>
                <a:latin typeface="Arial"/>
                <a:cs typeface="Arial"/>
              </a:rPr>
              <a:t> </a:t>
            </a:r>
            <a:r>
              <a:rPr sz="1350" kern="0" dirty="0">
                <a:solidFill>
                  <a:srgbClr val="404040"/>
                </a:solidFill>
                <a:latin typeface="Arial"/>
                <a:cs typeface="Arial"/>
              </a:rPr>
              <a:t>subject</a:t>
            </a:r>
            <a:r>
              <a:rPr sz="1350" kern="0" spc="158" dirty="0">
                <a:solidFill>
                  <a:srgbClr val="404040"/>
                </a:solidFill>
                <a:latin typeface="Arial"/>
                <a:cs typeface="Arial"/>
              </a:rPr>
              <a:t> </a:t>
            </a:r>
            <a:r>
              <a:rPr sz="1350" kern="0" spc="75" dirty="0">
                <a:solidFill>
                  <a:srgbClr val="404040"/>
                </a:solidFill>
                <a:latin typeface="Arial"/>
                <a:cs typeface="Arial"/>
              </a:rPr>
              <a:t>to</a:t>
            </a:r>
            <a:r>
              <a:rPr sz="1350" kern="0" spc="180" dirty="0">
                <a:solidFill>
                  <a:srgbClr val="404040"/>
                </a:solidFill>
                <a:latin typeface="Arial"/>
                <a:cs typeface="Arial"/>
              </a:rPr>
              <a:t> </a:t>
            </a:r>
            <a:r>
              <a:rPr sz="1350" kern="0" dirty="0">
                <a:solidFill>
                  <a:srgbClr val="404040"/>
                </a:solidFill>
                <a:latin typeface="Arial"/>
                <a:cs typeface="Arial"/>
              </a:rPr>
              <a:t>the</a:t>
            </a:r>
            <a:r>
              <a:rPr sz="1350" kern="0" spc="158" dirty="0">
                <a:solidFill>
                  <a:srgbClr val="404040"/>
                </a:solidFill>
                <a:latin typeface="Arial"/>
                <a:cs typeface="Arial"/>
              </a:rPr>
              <a:t> </a:t>
            </a:r>
            <a:r>
              <a:rPr sz="1350" kern="0" spc="-38" dirty="0">
                <a:solidFill>
                  <a:srgbClr val="404040"/>
                </a:solidFill>
                <a:latin typeface="Arial"/>
                <a:cs typeface="Arial"/>
              </a:rPr>
              <a:t>cl</a:t>
            </a:r>
            <a:endParaRPr sz="1350" kern="0">
              <a:solidFill>
                <a:sysClr val="windowText" lastClr="000000"/>
              </a:solidFill>
              <a:latin typeface="Arial"/>
              <a:cs typeface="Arial"/>
            </a:endParaRPr>
          </a:p>
          <a:p>
            <a:pPr defTabSz="1371600"/>
            <a:endParaRPr sz="1350" kern="0">
              <a:solidFill>
                <a:sysClr val="windowText" lastClr="000000"/>
              </a:solidFill>
              <a:latin typeface="Arial"/>
              <a:cs typeface="Arial"/>
            </a:endParaRPr>
          </a:p>
          <a:p>
            <a:pPr defTabSz="1371600">
              <a:spcBef>
                <a:spcPts val="135"/>
              </a:spcBef>
            </a:pPr>
            <a:endParaRPr sz="1350" kern="0">
              <a:solidFill>
                <a:sysClr val="windowText" lastClr="000000"/>
              </a:solidFill>
              <a:latin typeface="Arial"/>
              <a:cs typeface="Arial"/>
            </a:endParaRPr>
          </a:p>
          <a:p>
            <a:pPr marL="59055" marR="70485" indent="-60008" defTabSz="1371600"/>
            <a:r>
              <a:rPr sz="1350" kern="0" dirty="0">
                <a:solidFill>
                  <a:srgbClr val="404040"/>
                </a:solidFill>
                <a:latin typeface="Arial"/>
                <a:cs typeface="Arial"/>
              </a:rPr>
              <a:t>als</a:t>
            </a:r>
            <a:r>
              <a:rPr sz="1350" kern="0" spc="248" dirty="0">
                <a:solidFill>
                  <a:srgbClr val="404040"/>
                </a:solidFill>
                <a:latin typeface="Arial"/>
                <a:cs typeface="Arial"/>
              </a:rPr>
              <a:t> </a:t>
            </a:r>
            <a:r>
              <a:rPr sz="1350" kern="0" dirty="0">
                <a:solidFill>
                  <a:srgbClr val="404040"/>
                </a:solidFill>
                <a:latin typeface="Arial"/>
                <a:cs typeface="Arial"/>
              </a:rPr>
              <a:t>should</a:t>
            </a:r>
            <a:r>
              <a:rPr sz="1350" kern="0" spc="263" dirty="0">
                <a:solidFill>
                  <a:srgbClr val="404040"/>
                </a:solidFill>
                <a:latin typeface="Arial"/>
                <a:cs typeface="Arial"/>
              </a:rPr>
              <a:t> </a:t>
            </a:r>
            <a:r>
              <a:rPr sz="1350" kern="0" dirty="0">
                <a:solidFill>
                  <a:srgbClr val="404040"/>
                </a:solidFill>
                <a:latin typeface="Arial"/>
                <a:cs typeface="Arial"/>
              </a:rPr>
              <a:t>consult</a:t>
            </a:r>
            <a:r>
              <a:rPr sz="1350" kern="0" spc="255" dirty="0">
                <a:solidFill>
                  <a:srgbClr val="404040"/>
                </a:solidFill>
                <a:latin typeface="Arial"/>
                <a:cs typeface="Arial"/>
              </a:rPr>
              <a:t> </a:t>
            </a:r>
            <a:r>
              <a:rPr sz="1350" kern="0" dirty="0">
                <a:solidFill>
                  <a:srgbClr val="404040"/>
                </a:solidFill>
                <a:latin typeface="Arial"/>
                <a:cs typeface="Arial"/>
              </a:rPr>
              <a:t>with</a:t>
            </a:r>
            <a:r>
              <a:rPr sz="1350" kern="0" spc="255" dirty="0">
                <a:solidFill>
                  <a:srgbClr val="404040"/>
                </a:solidFill>
                <a:latin typeface="Arial"/>
                <a:cs typeface="Arial"/>
              </a:rPr>
              <a:t> </a:t>
            </a:r>
            <a:r>
              <a:rPr sz="1350" kern="0" dirty="0">
                <a:solidFill>
                  <a:srgbClr val="404040"/>
                </a:solidFill>
                <a:latin typeface="Arial"/>
                <a:cs typeface="Arial"/>
              </a:rPr>
              <a:t>an</a:t>
            </a:r>
            <a:r>
              <a:rPr sz="1350" kern="0" spc="248" dirty="0">
                <a:solidFill>
                  <a:srgbClr val="404040"/>
                </a:solidFill>
                <a:latin typeface="Arial"/>
                <a:cs typeface="Arial"/>
              </a:rPr>
              <a:t> </a:t>
            </a:r>
            <a:r>
              <a:rPr sz="1350" kern="0" spc="-15" dirty="0">
                <a:solidFill>
                  <a:srgbClr val="404040"/>
                </a:solidFill>
                <a:latin typeface="Arial"/>
                <a:cs typeface="Arial"/>
              </a:rPr>
              <a:t>attorne </a:t>
            </a:r>
            <a:r>
              <a:rPr sz="1350" kern="0" dirty="0">
                <a:solidFill>
                  <a:srgbClr val="404040"/>
                </a:solidFill>
                <a:latin typeface="Arial"/>
                <a:cs typeface="Arial"/>
              </a:rPr>
              <a:t>n</a:t>
            </a:r>
            <a:r>
              <a:rPr sz="1350" kern="0" spc="171" dirty="0">
                <a:solidFill>
                  <a:srgbClr val="404040"/>
                </a:solidFill>
                <a:latin typeface="Arial"/>
                <a:cs typeface="Arial"/>
              </a:rPr>
              <a:t> </a:t>
            </a:r>
            <a:r>
              <a:rPr sz="1350" kern="0" dirty="0">
                <a:solidFill>
                  <a:srgbClr val="404040"/>
                </a:solidFill>
                <a:latin typeface="Arial"/>
                <a:cs typeface="Arial"/>
              </a:rPr>
              <a:t>for</a:t>
            </a:r>
            <a:r>
              <a:rPr sz="1350" kern="0" spc="210" dirty="0">
                <a:solidFill>
                  <a:srgbClr val="404040"/>
                </a:solidFill>
                <a:latin typeface="Arial"/>
                <a:cs typeface="Arial"/>
              </a:rPr>
              <a:t> </a:t>
            </a:r>
            <a:r>
              <a:rPr sz="1350" kern="0" dirty="0">
                <a:solidFill>
                  <a:srgbClr val="404040"/>
                </a:solidFill>
                <a:latin typeface="Arial"/>
                <a:cs typeface="Arial"/>
              </a:rPr>
              <a:t>their</a:t>
            </a:r>
            <a:r>
              <a:rPr sz="1350" kern="0" spc="210" dirty="0">
                <a:solidFill>
                  <a:srgbClr val="404040"/>
                </a:solidFill>
                <a:latin typeface="Arial"/>
                <a:cs typeface="Arial"/>
              </a:rPr>
              <a:t> </a:t>
            </a:r>
            <a:r>
              <a:rPr sz="1350" kern="0" spc="-15" dirty="0">
                <a:solidFill>
                  <a:srgbClr val="404040"/>
                </a:solidFill>
                <a:latin typeface="Arial"/>
                <a:cs typeface="Arial"/>
              </a:rPr>
              <a:t>situations.</a:t>
            </a:r>
            <a:endParaRPr sz="1350" kern="0">
              <a:solidFill>
                <a:sysClr val="windowText" lastClr="000000"/>
              </a:solidFill>
              <a:latin typeface="Arial"/>
              <a:cs typeface="Arial"/>
            </a:endParaRPr>
          </a:p>
          <a:p>
            <a:pPr defTabSz="1371600">
              <a:spcBef>
                <a:spcPts val="68"/>
              </a:spcBef>
            </a:pPr>
            <a:endParaRPr sz="1350" kern="0">
              <a:solidFill>
                <a:sysClr val="windowText" lastClr="000000"/>
              </a:solidFill>
              <a:latin typeface="Arial"/>
              <a:cs typeface="Arial"/>
            </a:endParaRPr>
          </a:p>
          <a:p>
            <a:pPr marL="131445" defTabSz="1371600"/>
            <a:r>
              <a:rPr sz="1350" kern="0" dirty="0">
                <a:solidFill>
                  <a:srgbClr val="404040"/>
                </a:solidFill>
                <a:latin typeface="Arial"/>
                <a:cs typeface="Arial"/>
              </a:rPr>
              <a:t>LLC</a:t>
            </a:r>
            <a:r>
              <a:rPr sz="1350" kern="0" spc="105" dirty="0">
                <a:solidFill>
                  <a:srgbClr val="404040"/>
                </a:solidFill>
                <a:latin typeface="Arial"/>
                <a:cs typeface="Arial"/>
              </a:rPr>
              <a:t> </a:t>
            </a:r>
            <a:r>
              <a:rPr sz="1350" kern="0" spc="-38" dirty="0">
                <a:solidFill>
                  <a:srgbClr val="404040"/>
                </a:solidFill>
                <a:latin typeface="Arial"/>
                <a:cs typeface="Arial"/>
              </a:rPr>
              <a:t>(“PCIA”),</a:t>
            </a:r>
            <a:r>
              <a:rPr sz="1350" kern="0" spc="113" dirty="0">
                <a:solidFill>
                  <a:srgbClr val="404040"/>
                </a:solidFill>
                <a:latin typeface="Arial"/>
                <a:cs typeface="Arial"/>
              </a:rPr>
              <a:t> </a:t>
            </a:r>
            <a:r>
              <a:rPr sz="1350" kern="0" dirty="0">
                <a:solidFill>
                  <a:srgbClr val="404040"/>
                </a:solidFill>
                <a:latin typeface="Arial"/>
                <a:cs typeface="Arial"/>
              </a:rPr>
              <a:t>a</a:t>
            </a:r>
            <a:r>
              <a:rPr sz="1350" kern="0" spc="90" dirty="0">
                <a:solidFill>
                  <a:srgbClr val="404040"/>
                </a:solidFill>
                <a:latin typeface="Arial"/>
                <a:cs typeface="Arial"/>
              </a:rPr>
              <a:t> </a:t>
            </a:r>
            <a:r>
              <a:rPr sz="1350" kern="0" dirty="0">
                <a:solidFill>
                  <a:srgbClr val="404040"/>
                </a:solidFill>
                <a:latin typeface="Arial"/>
                <a:cs typeface="Arial"/>
              </a:rPr>
              <a:t>federally</a:t>
            </a:r>
            <a:r>
              <a:rPr sz="1350" kern="0" spc="75" dirty="0">
                <a:solidFill>
                  <a:srgbClr val="404040"/>
                </a:solidFill>
                <a:latin typeface="Arial"/>
                <a:cs typeface="Arial"/>
              </a:rPr>
              <a:t> </a:t>
            </a:r>
            <a:r>
              <a:rPr sz="1350" kern="0" spc="-15" dirty="0">
                <a:solidFill>
                  <a:srgbClr val="404040"/>
                </a:solidFill>
                <a:latin typeface="Arial"/>
                <a:cs typeface="Arial"/>
              </a:rPr>
              <a:t>registere</a:t>
            </a:r>
            <a:endParaRPr sz="1350" kern="0">
              <a:solidFill>
                <a:sysClr val="windowText" lastClr="000000"/>
              </a:solidFill>
              <a:latin typeface="Arial"/>
              <a:cs typeface="Arial"/>
            </a:endParaRPr>
          </a:p>
          <a:p>
            <a:pPr marL="81915" defTabSz="1371600"/>
            <a:r>
              <a:rPr sz="1350" kern="0" spc="15" dirty="0">
                <a:solidFill>
                  <a:srgbClr val="404040"/>
                </a:solidFill>
                <a:latin typeface="Arial"/>
                <a:cs typeface="Arial"/>
              </a:rPr>
              <a:t>|</a:t>
            </a:r>
            <a:r>
              <a:rPr sz="1350" kern="0" spc="53" dirty="0">
                <a:solidFill>
                  <a:srgbClr val="404040"/>
                </a:solidFill>
                <a:latin typeface="Arial"/>
                <a:cs typeface="Arial"/>
              </a:rPr>
              <a:t> </a:t>
            </a:r>
            <a:r>
              <a:rPr sz="1350" kern="0" spc="15" dirty="0">
                <a:solidFill>
                  <a:srgbClr val="404040"/>
                </a:solidFill>
                <a:latin typeface="Arial"/>
                <a:cs typeface="Arial"/>
              </a:rPr>
              <a:t>Wealth</a:t>
            </a:r>
            <a:r>
              <a:rPr sz="1350" kern="0" spc="53" dirty="0">
                <a:solidFill>
                  <a:srgbClr val="404040"/>
                </a:solidFill>
                <a:latin typeface="Arial"/>
                <a:cs typeface="Arial"/>
              </a:rPr>
              <a:t> </a:t>
            </a:r>
            <a:r>
              <a:rPr sz="1350" kern="0" spc="15" dirty="0">
                <a:solidFill>
                  <a:srgbClr val="404040"/>
                </a:solidFill>
                <a:latin typeface="Arial"/>
                <a:cs typeface="Arial"/>
              </a:rPr>
              <a:t>|</a:t>
            </a:r>
            <a:r>
              <a:rPr sz="1350" kern="0" spc="75" dirty="0">
                <a:solidFill>
                  <a:srgbClr val="404040"/>
                </a:solidFill>
                <a:latin typeface="Arial"/>
                <a:cs typeface="Arial"/>
              </a:rPr>
              <a:t> </a:t>
            </a:r>
            <a:r>
              <a:rPr sz="1350" kern="0" spc="15" dirty="0">
                <a:solidFill>
                  <a:srgbClr val="404040"/>
                </a:solidFill>
                <a:latin typeface="Arial"/>
                <a:cs typeface="Arial"/>
              </a:rPr>
              <a:t>Retirement</a:t>
            </a:r>
            <a:r>
              <a:rPr sz="1350" kern="0" spc="23" dirty="0">
                <a:solidFill>
                  <a:srgbClr val="404040"/>
                </a:solidFill>
                <a:latin typeface="Arial"/>
                <a:cs typeface="Arial"/>
              </a:rPr>
              <a:t> </a:t>
            </a:r>
            <a:r>
              <a:rPr sz="1350" kern="0" spc="15" dirty="0">
                <a:solidFill>
                  <a:srgbClr val="404040"/>
                </a:solidFill>
                <a:latin typeface="Arial"/>
                <a:cs typeface="Arial"/>
              </a:rPr>
              <a:t>|</a:t>
            </a:r>
            <a:r>
              <a:rPr sz="1350" kern="0" spc="75" dirty="0">
                <a:solidFill>
                  <a:srgbClr val="404040"/>
                </a:solidFill>
                <a:latin typeface="Arial"/>
                <a:cs typeface="Arial"/>
              </a:rPr>
              <a:t> </a:t>
            </a:r>
            <a:r>
              <a:rPr sz="1350" kern="0" spc="15" dirty="0">
                <a:solidFill>
                  <a:srgbClr val="404040"/>
                </a:solidFill>
                <a:latin typeface="Arial"/>
                <a:cs typeface="Arial"/>
              </a:rPr>
              <a:t>Wellness.</a:t>
            </a:r>
            <a:r>
              <a:rPr sz="1350" kern="0" spc="23" dirty="0">
                <a:solidFill>
                  <a:srgbClr val="404040"/>
                </a:solidFill>
                <a:latin typeface="Arial"/>
                <a:cs typeface="Arial"/>
              </a:rPr>
              <a:t> </a:t>
            </a:r>
            <a:r>
              <a:rPr sz="1350" kern="0" spc="-75" dirty="0">
                <a:solidFill>
                  <a:srgbClr val="404040"/>
                </a:solidFill>
                <a:latin typeface="Arial"/>
                <a:cs typeface="Arial"/>
              </a:rPr>
              <a:t>C</a:t>
            </a:r>
            <a:endParaRPr sz="1350" kern="0">
              <a:solidFill>
                <a:sysClr val="windowText" lastClr="000000"/>
              </a:solidFill>
              <a:latin typeface="Arial"/>
              <a:cs typeface="Arial"/>
            </a:endParaRPr>
          </a:p>
        </p:txBody>
      </p:sp>
      <p:sp>
        <p:nvSpPr>
          <p:cNvPr id="3" name="object 3"/>
          <p:cNvSpPr txBox="1"/>
          <p:nvPr/>
        </p:nvSpPr>
        <p:spPr>
          <a:xfrm>
            <a:off x="15316887" y="3690938"/>
            <a:ext cx="571500" cy="2905924"/>
          </a:xfrm>
          <a:prstGeom prst="rect">
            <a:avLst/>
          </a:prstGeom>
        </p:spPr>
        <p:txBody>
          <a:bodyPr vert="horz" wrap="square" lIns="0" tIns="0" rIns="0" bIns="0" rtlCol="0">
            <a:spAutoFit/>
          </a:bodyPr>
          <a:lstStyle/>
          <a:p>
            <a:pPr marR="47625" algn="ctr" defTabSz="1371600">
              <a:lnSpc>
                <a:spcPts val="1523"/>
              </a:lnSpc>
            </a:pPr>
            <a:r>
              <a:rPr sz="1350" kern="0" spc="83" dirty="0">
                <a:solidFill>
                  <a:srgbClr val="404040"/>
                </a:solidFill>
                <a:latin typeface="Arial"/>
                <a:cs typeface="Arial"/>
              </a:rPr>
              <a:t>ot</a:t>
            </a:r>
            <a:r>
              <a:rPr sz="1350" kern="0" spc="45" dirty="0">
                <a:solidFill>
                  <a:srgbClr val="404040"/>
                </a:solidFill>
                <a:latin typeface="Arial"/>
                <a:cs typeface="Arial"/>
              </a:rPr>
              <a:t> </a:t>
            </a:r>
            <a:r>
              <a:rPr sz="1350" kern="0" spc="-53" dirty="0">
                <a:solidFill>
                  <a:srgbClr val="404040"/>
                </a:solidFill>
                <a:latin typeface="Arial"/>
                <a:cs typeface="Arial"/>
              </a:rPr>
              <a:t>be</a:t>
            </a:r>
            <a:endParaRPr sz="1350" kern="0">
              <a:solidFill>
                <a:sysClr val="windowText" lastClr="000000"/>
              </a:solidFill>
              <a:latin typeface="Arial"/>
              <a:cs typeface="Arial"/>
            </a:endParaRPr>
          </a:p>
          <a:p>
            <a:pPr marL="8573" algn="ctr" defTabSz="1371600"/>
            <a:r>
              <a:rPr sz="1350" kern="0" dirty="0">
                <a:solidFill>
                  <a:srgbClr val="404040"/>
                </a:solidFill>
                <a:latin typeface="Arial"/>
                <a:cs typeface="Arial"/>
              </a:rPr>
              <a:t>s</a:t>
            </a:r>
            <a:r>
              <a:rPr sz="1350" kern="0" spc="38" dirty="0">
                <a:solidFill>
                  <a:srgbClr val="404040"/>
                </a:solidFill>
                <a:latin typeface="Arial"/>
                <a:cs typeface="Arial"/>
              </a:rPr>
              <a:t> </a:t>
            </a:r>
            <a:r>
              <a:rPr sz="1350" kern="0" spc="-38" dirty="0">
                <a:solidFill>
                  <a:srgbClr val="404040"/>
                </a:solidFill>
                <a:latin typeface="Arial"/>
                <a:cs typeface="Arial"/>
              </a:rPr>
              <a:t>we</a:t>
            </a:r>
            <a:endParaRPr sz="1350" kern="0">
              <a:solidFill>
                <a:sysClr val="windowText" lastClr="000000"/>
              </a:solidFill>
              <a:latin typeface="Arial"/>
              <a:cs typeface="Arial"/>
            </a:endParaRPr>
          </a:p>
          <a:p>
            <a:pPr defTabSz="1371600"/>
            <a:endParaRPr sz="1350" kern="0">
              <a:solidFill>
                <a:sysClr val="windowText" lastClr="000000"/>
              </a:solidFill>
              <a:latin typeface="Arial"/>
              <a:cs typeface="Arial"/>
            </a:endParaRPr>
          </a:p>
          <a:p>
            <a:pPr defTabSz="1371600">
              <a:spcBef>
                <a:spcPts val="135"/>
              </a:spcBef>
            </a:pPr>
            <a:endParaRPr sz="1350" kern="0">
              <a:solidFill>
                <a:sysClr val="windowText" lastClr="000000"/>
              </a:solidFill>
              <a:latin typeface="Arial"/>
              <a:cs typeface="Arial"/>
            </a:endParaRPr>
          </a:p>
          <a:p>
            <a:pPr marR="30480" indent="-59055" algn="ctr" defTabSz="1371600"/>
            <a:r>
              <a:rPr sz="1350" kern="0" spc="60" dirty="0">
                <a:solidFill>
                  <a:srgbClr val="404040"/>
                </a:solidFill>
                <a:latin typeface="Arial"/>
                <a:cs typeface="Arial"/>
              </a:rPr>
              <a:t>worth </a:t>
            </a:r>
            <a:r>
              <a:rPr sz="1350" kern="0" dirty="0">
                <a:solidFill>
                  <a:srgbClr val="404040"/>
                </a:solidFill>
                <a:latin typeface="Arial"/>
                <a:cs typeface="Arial"/>
              </a:rPr>
              <a:t>es</a:t>
            </a:r>
            <a:r>
              <a:rPr sz="1350" kern="0" spc="38" dirty="0">
                <a:solidFill>
                  <a:srgbClr val="404040"/>
                </a:solidFill>
                <a:latin typeface="Arial"/>
                <a:cs typeface="Arial"/>
              </a:rPr>
              <a:t> not </a:t>
            </a:r>
            <a:r>
              <a:rPr sz="1350" kern="0" spc="-30" dirty="0">
                <a:solidFill>
                  <a:srgbClr val="404040"/>
                </a:solidFill>
                <a:latin typeface="Arial"/>
                <a:cs typeface="Arial"/>
              </a:rPr>
              <a:t>aims</a:t>
            </a:r>
            <a:endParaRPr sz="1350" kern="0">
              <a:solidFill>
                <a:sysClr val="windowText" lastClr="000000"/>
              </a:solidFill>
              <a:latin typeface="Arial"/>
              <a:cs typeface="Arial"/>
            </a:endParaRPr>
          </a:p>
          <a:p>
            <a:pPr marL="44768" marR="223838" indent="-15240" defTabSz="1371600">
              <a:lnSpc>
                <a:spcPct val="300000"/>
              </a:lnSpc>
            </a:pPr>
            <a:r>
              <a:rPr sz="1350" kern="0" dirty="0">
                <a:solidFill>
                  <a:srgbClr val="404040"/>
                </a:solidFill>
                <a:latin typeface="Arial"/>
                <a:cs typeface="Arial"/>
              </a:rPr>
              <a:t>y</a:t>
            </a:r>
            <a:r>
              <a:rPr sz="1350" kern="0" spc="45" dirty="0">
                <a:solidFill>
                  <a:srgbClr val="404040"/>
                </a:solidFill>
                <a:latin typeface="Arial"/>
                <a:cs typeface="Arial"/>
              </a:rPr>
              <a:t> </a:t>
            </a:r>
            <a:r>
              <a:rPr sz="1350" kern="0" spc="-38" dirty="0">
                <a:solidFill>
                  <a:srgbClr val="404040"/>
                </a:solidFill>
                <a:latin typeface="Arial"/>
                <a:cs typeface="Arial"/>
              </a:rPr>
              <a:t>or </a:t>
            </a:r>
            <a:r>
              <a:rPr sz="1350" kern="0" spc="-75" dirty="0">
                <a:solidFill>
                  <a:srgbClr val="404040"/>
                </a:solidFill>
                <a:latin typeface="Arial"/>
                <a:cs typeface="Arial"/>
              </a:rPr>
              <a:t>d</a:t>
            </a:r>
            <a:endParaRPr sz="1350" kern="0">
              <a:solidFill>
                <a:sysClr val="windowText" lastClr="000000"/>
              </a:solidFill>
              <a:latin typeface="Arial"/>
              <a:cs typeface="Arial"/>
            </a:endParaRPr>
          </a:p>
          <a:p>
            <a:pPr marL="111443" defTabSz="1371600"/>
            <a:r>
              <a:rPr sz="1350" kern="0" spc="-15" dirty="0">
                <a:solidFill>
                  <a:srgbClr val="404040"/>
                </a:solidFill>
                <a:latin typeface="Arial"/>
                <a:cs typeface="Arial"/>
              </a:rPr>
              <a:t>ertain</a:t>
            </a:r>
            <a:endParaRPr sz="1350" kern="0">
              <a:solidFill>
                <a:sysClr val="windowText" lastClr="000000"/>
              </a:solidFill>
              <a:latin typeface="Arial"/>
              <a:cs typeface="Arial"/>
            </a:endParaRPr>
          </a:p>
        </p:txBody>
      </p:sp>
      <p:sp>
        <p:nvSpPr>
          <p:cNvPr id="4" name="object 4"/>
          <p:cNvSpPr txBox="1"/>
          <p:nvPr/>
        </p:nvSpPr>
        <p:spPr>
          <a:xfrm>
            <a:off x="2400975" y="3690938"/>
            <a:ext cx="10287000" cy="3139321"/>
          </a:xfrm>
          <a:prstGeom prst="rect">
            <a:avLst/>
          </a:prstGeom>
        </p:spPr>
        <p:txBody>
          <a:bodyPr vert="horz" wrap="square" lIns="0" tIns="0" rIns="0" bIns="0" rtlCol="0">
            <a:spAutoFit/>
          </a:bodyPr>
          <a:lstStyle/>
          <a:p>
            <a:pPr marL="101918" defTabSz="1371600">
              <a:lnSpc>
                <a:spcPts val="1523"/>
              </a:lnSpc>
            </a:pPr>
            <a:r>
              <a:rPr sz="1350" kern="0" dirty="0">
                <a:solidFill>
                  <a:srgbClr val="404040"/>
                </a:solidFill>
                <a:latin typeface="Arial"/>
                <a:cs typeface="Arial"/>
              </a:rPr>
              <a:t>The</a:t>
            </a:r>
            <a:r>
              <a:rPr sz="1350" kern="0" spc="248" dirty="0">
                <a:solidFill>
                  <a:srgbClr val="404040"/>
                </a:solidFill>
                <a:latin typeface="Arial"/>
                <a:cs typeface="Arial"/>
              </a:rPr>
              <a:t> </a:t>
            </a:r>
            <a:r>
              <a:rPr sz="1350" kern="0" dirty="0">
                <a:solidFill>
                  <a:srgbClr val="404040"/>
                </a:solidFill>
                <a:latin typeface="Arial"/>
                <a:cs typeface="Arial"/>
              </a:rPr>
              <a:t>information</a:t>
            </a:r>
            <a:r>
              <a:rPr sz="1350" kern="0" spc="225" dirty="0">
                <a:solidFill>
                  <a:srgbClr val="404040"/>
                </a:solidFill>
                <a:latin typeface="Arial"/>
                <a:cs typeface="Arial"/>
              </a:rPr>
              <a:t> </a:t>
            </a:r>
            <a:r>
              <a:rPr sz="1350" kern="0" dirty="0">
                <a:solidFill>
                  <a:srgbClr val="404040"/>
                </a:solidFill>
                <a:latin typeface="Arial"/>
                <a:cs typeface="Arial"/>
              </a:rPr>
              <a:t>contained</a:t>
            </a:r>
            <a:r>
              <a:rPr sz="1350" kern="0" spc="225" dirty="0">
                <a:solidFill>
                  <a:srgbClr val="404040"/>
                </a:solidFill>
                <a:latin typeface="Arial"/>
                <a:cs typeface="Arial"/>
              </a:rPr>
              <a:t> </a:t>
            </a:r>
            <a:r>
              <a:rPr sz="1350" kern="0" dirty="0">
                <a:solidFill>
                  <a:srgbClr val="404040"/>
                </a:solidFill>
                <a:latin typeface="Arial"/>
                <a:cs typeface="Arial"/>
              </a:rPr>
              <a:t>herein</a:t>
            </a:r>
            <a:r>
              <a:rPr sz="1350" kern="0" spc="255" dirty="0">
                <a:solidFill>
                  <a:srgbClr val="404040"/>
                </a:solidFill>
                <a:latin typeface="Arial"/>
                <a:cs typeface="Arial"/>
              </a:rPr>
              <a:t> </a:t>
            </a:r>
            <a:r>
              <a:rPr sz="1350" kern="0" dirty="0">
                <a:solidFill>
                  <a:srgbClr val="404040"/>
                </a:solidFill>
                <a:latin typeface="Arial"/>
                <a:cs typeface="Arial"/>
              </a:rPr>
              <a:t>is</a:t>
            </a:r>
            <a:r>
              <a:rPr sz="1350" kern="0" spc="248" dirty="0">
                <a:solidFill>
                  <a:srgbClr val="404040"/>
                </a:solidFill>
                <a:latin typeface="Arial"/>
                <a:cs typeface="Arial"/>
              </a:rPr>
              <a:t> </a:t>
            </a:r>
            <a:r>
              <a:rPr sz="1350" kern="0" spc="-105" dirty="0">
                <a:solidFill>
                  <a:srgbClr val="404040"/>
                </a:solidFill>
                <a:latin typeface="Arial"/>
                <a:cs typeface="Arial"/>
              </a:rPr>
              <a:t>(1)</a:t>
            </a:r>
            <a:r>
              <a:rPr sz="1350" kern="0" spc="270" dirty="0">
                <a:solidFill>
                  <a:srgbClr val="404040"/>
                </a:solidFill>
                <a:latin typeface="Arial"/>
                <a:cs typeface="Arial"/>
              </a:rPr>
              <a:t> </a:t>
            </a:r>
            <a:r>
              <a:rPr sz="1350" kern="0" dirty="0">
                <a:solidFill>
                  <a:srgbClr val="404040"/>
                </a:solidFill>
                <a:latin typeface="Arial"/>
                <a:cs typeface="Arial"/>
              </a:rPr>
              <a:t>for</a:t>
            </a:r>
            <a:r>
              <a:rPr sz="1350" kern="0" spc="263" dirty="0">
                <a:solidFill>
                  <a:srgbClr val="404040"/>
                </a:solidFill>
                <a:latin typeface="Arial"/>
                <a:cs typeface="Arial"/>
              </a:rPr>
              <a:t> </a:t>
            </a:r>
            <a:r>
              <a:rPr sz="1350" kern="0" dirty="0">
                <a:solidFill>
                  <a:srgbClr val="404040"/>
                </a:solidFill>
                <a:latin typeface="Arial"/>
                <a:cs typeface="Arial"/>
              </a:rPr>
              <a:t>informational/educational</a:t>
            </a:r>
            <a:r>
              <a:rPr sz="1350" kern="0" spc="203" dirty="0">
                <a:solidFill>
                  <a:srgbClr val="404040"/>
                </a:solidFill>
                <a:latin typeface="Arial"/>
                <a:cs typeface="Arial"/>
              </a:rPr>
              <a:t> </a:t>
            </a:r>
            <a:r>
              <a:rPr sz="1350" kern="0" dirty="0">
                <a:solidFill>
                  <a:srgbClr val="404040"/>
                </a:solidFill>
                <a:latin typeface="Arial"/>
                <a:cs typeface="Arial"/>
              </a:rPr>
              <a:t>purposes</a:t>
            </a:r>
            <a:r>
              <a:rPr sz="1350" kern="0" spc="255" dirty="0">
                <a:solidFill>
                  <a:srgbClr val="404040"/>
                </a:solidFill>
                <a:latin typeface="Arial"/>
                <a:cs typeface="Arial"/>
              </a:rPr>
              <a:t> </a:t>
            </a:r>
            <a:r>
              <a:rPr sz="1350" kern="0" dirty="0">
                <a:solidFill>
                  <a:srgbClr val="404040"/>
                </a:solidFill>
                <a:latin typeface="Arial"/>
                <a:cs typeface="Arial"/>
              </a:rPr>
              <a:t>only,</a:t>
            </a:r>
            <a:r>
              <a:rPr sz="1350" kern="0" spc="233" dirty="0">
                <a:solidFill>
                  <a:srgbClr val="404040"/>
                </a:solidFill>
                <a:latin typeface="Arial"/>
                <a:cs typeface="Arial"/>
              </a:rPr>
              <a:t> </a:t>
            </a:r>
            <a:r>
              <a:rPr sz="1350" kern="0" dirty="0">
                <a:solidFill>
                  <a:srgbClr val="404040"/>
                </a:solidFill>
                <a:latin typeface="Arial"/>
                <a:cs typeface="Arial"/>
              </a:rPr>
              <a:t>(2)</a:t>
            </a:r>
            <a:r>
              <a:rPr sz="1350" kern="0" spc="278" dirty="0">
                <a:solidFill>
                  <a:srgbClr val="404040"/>
                </a:solidFill>
                <a:latin typeface="Arial"/>
                <a:cs typeface="Arial"/>
              </a:rPr>
              <a:t> </a:t>
            </a:r>
            <a:r>
              <a:rPr sz="1350" kern="0" dirty="0">
                <a:solidFill>
                  <a:srgbClr val="404040"/>
                </a:solidFill>
                <a:latin typeface="Arial"/>
                <a:cs typeface="Arial"/>
              </a:rPr>
              <a:t>is</a:t>
            </a:r>
            <a:r>
              <a:rPr sz="1350" kern="0" spc="248" dirty="0">
                <a:solidFill>
                  <a:srgbClr val="404040"/>
                </a:solidFill>
                <a:latin typeface="Arial"/>
                <a:cs typeface="Arial"/>
              </a:rPr>
              <a:t> </a:t>
            </a:r>
            <a:r>
              <a:rPr sz="1350" kern="0" spc="75" dirty="0">
                <a:solidFill>
                  <a:srgbClr val="404040"/>
                </a:solidFill>
                <a:latin typeface="Arial"/>
                <a:cs typeface="Arial"/>
              </a:rPr>
              <a:t>not</a:t>
            </a:r>
            <a:r>
              <a:rPr sz="1350" kern="0" spc="263" dirty="0">
                <a:solidFill>
                  <a:srgbClr val="404040"/>
                </a:solidFill>
                <a:latin typeface="Arial"/>
                <a:cs typeface="Arial"/>
              </a:rPr>
              <a:t> </a:t>
            </a:r>
            <a:r>
              <a:rPr sz="1350" kern="0" dirty="0">
                <a:solidFill>
                  <a:srgbClr val="404040"/>
                </a:solidFill>
                <a:latin typeface="Arial"/>
                <a:cs typeface="Arial"/>
              </a:rPr>
              <a:t>a</a:t>
            </a:r>
            <a:r>
              <a:rPr sz="1350" kern="0" spc="248" dirty="0">
                <a:solidFill>
                  <a:srgbClr val="404040"/>
                </a:solidFill>
                <a:latin typeface="Arial"/>
                <a:cs typeface="Arial"/>
              </a:rPr>
              <a:t> </a:t>
            </a:r>
            <a:r>
              <a:rPr sz="1350" kern="0" dirty="0">
                <a:solidFill>
                  <a:srgbClr val="404040"/>
                </a:solidFill>
                <a:latin typeface="Arial"/>
                <a:cs typeface="Arial"/>
              </a:rPr>
              <a:t>recommendation</a:t>
            </a:r>
            <a:r>
              <a:rPr sz="1350" kern="0" spc="195" dirty="0">
                <a:solidFill>
                  <a:srgbClr val="404040"/>
                </a:solidFill>
                <a:latin typeface="Arial"/>
                <a:cs typeface="Arial"/>
              </a:rPr>
              <a:t> </a:t>
            </a:r>
            <a:r>
              <a:rPr sz="1350" kern="0" spc="75" dirty="0">
                <a:solidFill>
                  <a:srgbClr val="404040"/>
                </a:solidFill>
                <a:latin typeface="Arial"/>
                <a:cs typeface="Arial"/>
              </a:rPr>
              <a:t>to</a:t>
            </a:r>
            <a:r>
              <a:rPr sz="1350" kern="0" spc="270" dirty="0">
                <a:solidFill>
                  <a:srgbClr val="404040"/>
                </a:solidFill>
                <a:latin typeface="Arial"/>
                <a:cs typeface="Arial"/>
              </a:rPr>
              <a:t> </a:t>
            </a:r>
            <a:r>
              <a:rPr sz="1350" kern="0" dirty="0">
                <a:solidFill>
                  <a:srgbClr val="404040"/>
                </a:solidFill>
                <a:latin typeface="Arial"/>
                <a:cs typeface="Arial"/>
              </a:rPr>
              <a:t>buy</a:t>
            </a:r>
            <a:r>
              <a:rPr sz="1350" kern="0" spc="285" dirty="0">
                <a:solidFill>
                  <a:srgbClr val="404040"/>
                </a:solidFill>
                <a:latin typeface="Arial"/>
                <a:cs typeface="Arial"/>
              </a:rPr>
              <a:t> </a:t>
            </a:r>
            <a:r>
              <a:rPr sz="1350" kern="0" dirty="0">
                <a:solidFill>
                  <a:srgbClr val="404040"/>
                </a:solidFill>
                <a:latin typeface="Arial"/>
                <a:cs typeface="Arial"/>
              </a:rPr>
              <a:t>or</a:t>
            </a:r>
            <a:r>
              <a:rPr sz="1350" kern="0" spc="263" dirty="0">
                <a:solidFill>
                  <a:srgbClr val="404040"/>
                </a:solidFill>
                <a:latin typeface="Arial"/>
                <a:cs typeface="Arial"/>
              </a:rPr>
              <a:t> </a:t>
            </a:r>
            <a:r>
              <a:rPr sz="1350" kern="0" spc="-38" dirty="0">
                <a:solidFill>
                  <a:srgbClr val="404040"/>
                </a:solidFill>
                <a:latin typeface="Arial"/>
                <a:cs typeface="Arial"/>
              </a:rPr>
              <a:t>sel</a:t>
            </a:r>
            <a:endParaRPr sz="1350" kern="0">
              <a:solidFill>
                <a:sysClr val="windowText" lastClr="000000"/>
              </a:solidFill>
              <a:latin typeface="Arial"/>
              <a:cs typeface="Arial"/>
            </a:endParaRPr>
          </a:p>
          <a:p>
            <a:pPr marL="90488" defTabSz="1371600"/>
            <a:r>
              <a:rPr sz="1350" kern="0" spc="30" dirty="0">
                <a:solidFill>
                  <a:srgbClr val="404040"/>
                </a:solidFill>
                <a:latin typeface="Arial"/>
                <a:cs typeface="Arial"/>
              </a:rPr>
              <a:t>construed</a:t>
            </a:r>
            <a:r>
              <a:rPr sz="1350" kern="0" spc="83" dirty="0">
                <a:solidFill>
                  <a:srgbClr val="404040"/>
                </a:solidFill>
                <a:latin typeface="Arial"/>
                <a:cs typeface="Arial"/>
              </a:rPr>
              <a:t> </a:t>
            </a:r>
            <a:r>
              <a:rPr sz="1350" kern="0" spc="30" dirty="0">
                <a:solidFill>
                  <a:srgbClr val="404040"/>
                </a:solidFill>
                <a:latin typeface="Arial"/>
                <a:cs typeface="Arial"/>
              </a:rPr>
              <a:t>or</a:t>
            </a:r>
            <a:r>
              <a:rPr sz="1350" kern="0" spc="90" dirty="0">
                <a:solidFill>
                  <a:srgbClr val="404040"/>
                </a:solidFill>
                <a:latin typeface="Arial"/>
                <a:cs typeface="Arial"/>
              </a:rPr>
              <a:t> </a:t>
            </a:r>
            <a:r>
              <a:rPr sz="1350" kern="0" spc="30" dirty="0">
                <a:solidFill>
                  <a:srgbClr val="404040"/>
                </a:solidFill>
                <a:latin typeface="Arial"/>
                <a:cs typeface="Arial"/>
              </a:rPr>
              <a:t>acted</a:t>
            </a:r>
            <a:r>
              <a:rPr sz="1350" kern="0" spc="90" dirty="0">
                <a:solidFill>
                  <a:srgbClr val="404040"/>
                </a:solidFill>
                <a:latin typeface="Arial"/>
                <a:cs typeface="Arial"/>
              </a:rPr>
              <a:t> </a:t>
            </a:r>
            <a:r>
              <a:rPr sz="1350" kern="0" spc="30" dirty="0">
                <a:solidFill>
                  <a:srgbClr val="404040"/>
                </a:solidFill>
                <a:latin typeface="Arial"/>
                <a:cs typeface="Arial"/>
              </a:rPr>
              <a:t>upon</a:t>
            </a:r>
            <a:r>
              <a:rPr sz="1350" kern="0" spc="98" dirty="0">
                <a:solidFill>
                  <a:srgbClr val="404040"/>
                </a:solidFill>
                <a:latin typeface="Arial"/>
                <a:cs typeface="Arial"/>
              </a:rPr>
              <a:t> </a:t>
            </a:r>
            <a:r>
              <a:rPr sz="1350" kern="0" spc="30" dirty="0">
                <a:solidFill>
                  <a:srgbClr val="404040"/>
                </a:solidFill>
                <a:latin typeface="Arial"/>
                <a:cs typeface="Arial"/>
              </a:rPr>
              <a:t>as</a:t>
            </a:r>
            <a:r>
              <a:rPr sz="1350" kern="0" spc="75" dirty="0">
                <a:solidFill>
                  <a:srgbClr val="404040"/>
                </a:solidFill>
                <a:latin typeface="Arial"/>
                <a:cs typeface="Arial"/>
              </a:rPr>
              <a:t> </a:t>
            </a:r>
            <a:r>
              <a:rPr sz="1350" kern="0" spc="30" dirty="0">
                <a:solidFill>
                  <a:srgbClr val="404040"/>
                </a:solidFill>
                <a:latin typeface="Arial"/>
                <a:cs typeface="Arial"/>
              </a:rPr>
              <a:t>investment</a:t>
            </a:r>
            <a:r>
              <a:rPr sz="1350" kern="0" spc="60" dirty="0">
                <a:solidFill>
                  <a:srgbClr val="404040"/>
                </a:solidFill>
                <a:latin typeface="Arial"/>
                <a:cs typeface="Arial"/>
              </a:rPr>
              <a:t> </a:t>
            </a:r>
            <a:r>
              <a:rPr sz="1350" kern="0" spc="30" dirty="0">
                <a:solidFill>
                  <a:srgbClr val="404040"/>
                </a:solidFill>
                <a:latin typeface="Arial"/>
                <a:cs typeface="Arial"/>
              </a:rPr>
              <a:t>advice.</a:t>
            </a:r>
            <a:r>
              <a:rPr sz="1350" kern="0" spc="525" dirty="0">
                <a:solidFill>
                  <a:srgbClr val="404040"/>
                </a:solidFill>
                <a:latin typeface="Arial"/>
                <a:cs typeface="Arial"/>
              </a:rPr>
              <a:t> </a:t>
            </a:r>
            <a:r>
              <a:rPr sz="1350" kern="0" spc="30" dirty="0">
                <a:solidFill>
                  <a:srgbClr val="404040"/>
                </a:solidFill>
                <a:latin typeface="Arial"/>
                <a:cs typeface="Arial"/>
              </a:rPr>
              <a:t>Past</a:t>
            </a:r>
            <a:r>
              <a:rPr sz="1350" kern="0" spc="68" dirty="0">
                <a:solidFill>
                  <a:srgbClr val="404040"/>
                </a:solidFill>
                <a:latin typeface="Arial"/>
                <a:cs typeface="Arial"/>
              </a:rPr>
              <a:t> </a:t>
            </a:r>
            <a:r>
              <a:rPr sz="1350" kern="0" spc="30" dirty="0">
                <a:solidFill>
                  <a:srgbClr val="404040"/>
                </a:solidFill>
                <a:latin typeface="Arial"/>
                <a:cs typeface="Arial"/>
              </a:rPr>
              <a:t>performance</a:t>
            </a:r>
            <a:r>
              <a:rPr sz="1350" kern="0" spc="68" dirty="0">
                <a:solidFill>
                  <a:srgbClr val="404040"/>
                </a:solidFill>
                <a:latin typeface="Arial"/>
                <a:cs typeface="Arial"/>
              </a:rPr>
              <a:t> </a:t>
            </a:r>
            <a:r>
              <a:rPr sz="1350" kern="0" spc="30" dirty="0">
                <a:solidFill>
                  <a:srgbClr val="404040"/>
                </a:solidFill>
                <a:latin typeface="Arial"/>
                <a:cs typeface="Arial"/>
              </a:rPr>
              <a:t>is</a:t>
            </a:r>
            <a:r>
              <a:rPr sz="1350" kern="0" spc="75" dirty="0">
                <a:solidFill>
                  <a:srgbClr val="404040"/>
                </a:solidFill>
                <a:latin typeface="Arial"/>
                <a:cs typeface="Arial"/>
              </a:rPr>
              <a:t> </a:t>
            </a:r>
            <a:r>
              <a:rPr sz="1350" kern="0" spc="30" dirty="0">
                <a:solidFill>
                  <a:srgbClr val="404040"/>
                </a:solidFill>
                <a:latin typeface="Arial"/>
                <a:cs typeface="Arial"/>
              </a:rPr>
              <a:t>no</a:t>
            </a:r>
            <a:r>
              <a:rPr sz="1350" kern="0" spc="98" dirty="0">
                <a:solidFill>
                  <a:srgbClr val="404040"/>
                </a:solidFill>
                <a:latin typeface="Arial"/>
                <a:cs typeface="Arial"/>
              </a:rPr>
              <a:t> </a:t>
            </a:r>
            <a:r>
              <a:rPr sz="1350" kern="0" spc="30" dirty="0">
                <a:solidFill>
                  <a:srgbClr val="404040"/>
                </a:solidFill>
                <a:latin typeface="Arial"/>
                <a:cs typeface="Arial"/>
              </a:rPr>
              <a:t>guarantee</a:t>
            </a:r>
            <a:r>
              <a:rPr sz="1350" kern="0" spc="83" dirty="0">
                <a:solidFill>
                  <a:srgbClr val="404040"/>
                </a:solidFill>
                <a:latin typeface="Arial"/>
                <a:cs typeface="Arial"/>
              </a:rPr>
              <a:t> </a:t>
            </a:r>
            <a:r>
              <a:rPr sz="1350" kern="0" spc="30" dirty="0">
                <a:solidFill>
                  <a:srgbClr val="404040"/>
                </a:solidFill>
                <a:latin typeface="Arial"/>
                <a:cs typeface="Arial"/>
              </a:rPr>
              <a:t>of</a:t>
            </a:r>
            <a:r>
              <a:rPr sz="1350" kern="0" spc="98" dirty="0">
                <a:solidFill>
                  <a:srgbClr val="404040"/>
                </a:solidFill>
                <a:latin typeface="Arial"/>
                <a:cs typeface="Arial"/>
              </a:rPr>
              <a:t> </a:t>
            </a:r>
            <a:r>
              <a:rPr sz="1350" kern="0" spc="30" dirty="0">
                <a:solidFill>
                  <a:srgbClr val="404040"/>
                </a:solidFill>
                <a:latin typeface="Arial"/>
                <a:cs typeface="Arial"/>
              </a:rPr>
              <a:t>future</a:t>
            </a:r>
            <a:r>
              <a:rPr sz="1350" kern="0" spc="120" dirty="0">
                <a:solidFill>
                  <a:srgbClr val="404040"/>
                </a:solidFill>
                <a:latin typeface="Arial"/>
                <a:cs typeface="Arial"/>
              </a:rPr>
              <a:t> </a:t>
            </a:r>
            <a:r>
              <a:rPr sz="1350" kern="0" spc="30" dirty="0">
                <a:solidFill>
                  <a:srgbClr val="404040"/>
                </a:solidFill>
                <a:latin typeface="Arial"/>
                <a:cs typeface="Arial"/>
              </a:rPr>
              <a:t>results.</a:t>
            </a:r>
            <a:r>
              <a:rPr sz="1350" kern="0" spc="83" dirty="0">
                <a:solidFill>
                  <a:srgbClr val="404040"/>
                </a:solidFill>
                <a:latin typeface="Arial"/>
                <a:cs typeface="Arial"/>
              </a:rPr>
              <a:t> </a:t>
            </a:r>
            <a:r>
              <a:rPr sz="1350" kern="0" spc="30" dirty="0">
                <a:solidFill>
                  <a:srgbClr val="404040"/>
                </a:solidFill>
                <a:latin typeface="Arial"/>
                <a:cs typeface="Arial"/>
              </a:rPr>
              <a:t>The</a:t>
            </a:r>
            <a:r>
              <a:rPr sz="1350" kern="0" spc="83" dirty="0">
                <a:solidFill>
                  <a:srgbClr val="404040"/>
                </a:solidFill>
                <a:latin typeface="Arial"/>
                <a:cs typeface="Arial"/>
              </a:rPr>
              <a:t> </a:t>
            </a:r>
            <a:r>
              <a:rPr sz="1350" kern="0" spc="30" dirty="0">
                <a:solidFill>
                  <a:srgbClr val="404040"/>
                </a:solidFill>
                <a:latin typeface="Arial"/>
                <a:cs typeface="Arial"/>
              </a:rPr>
              <a:t>information</a:t>
            </a:r>
            <a:r>
              <a:rPr sz="1350" kern="0" spc="83" dirty="0">
                <a:solidFill>
                  <a:srgbClr val="404040"/>
                </a:solidFill>
                <a:latin typeface="Arial"/>
                <a:cs typeface="Arial"/>
              </a:rPr>
              <a:t> </a:t>
            </a:r>
            <a:r>
              <a:rPr sz="1350" kern="0" spc="-15" dirty="0">
                <a:solidFill>
                  <a:srgbClr val="404040"/>
                </a:solidFill>
                <a:latin typeface="Arial"/>
                <a:cs typeface="Arial"/>
              </a:rPr>
              <a:t>containe</a:t>
            </a:r>
            <a:endParaRPr sz="1350" kern="0">
              <a:solidFill>
                <a:sysClr val="windowText" lastClr="000000"/>
              </a:solidFill>
              <a:latin typeface="Arial"/>
              <a:cs typeface="Arial"/>
            </a:endParaRPr>
          </a:p>
          <a:p>
            <a:pPr marL="3849053" defTabSz="1371600"/>
            <a:r>
              <a:rPr sz="1350" kern="0" spc="30" dirty="0">
                <a:solidFill>
                  <a:srgbClr val="404040"/>
                </a:solidFill>
                <a:latin typeface="Arial"/>
                <a:cs typeface="Arial"/>
              </a:rPr>
              <a:t>believe</a:t>
            </a:r>
            <a:r>
              <a:rPr sz="1350" kern="0" spc="23" dirty="0">
                <a:solidFill>
                  <a:srgbClr val="404040"/>
                </a:solidFill>
                <a:latin typeface="Arial"/>
                <a:cs typeface="Arial"/>
              </a:rPr>
              <a:t> </a:t>
            </a:r>
            <a:r>
              <a:rPr sz="1350" kern="0" spc="75" dirty="0">
                <a:solidFill>
                  <a:srgbClr val="404040"/>
                </a:solidFill>
                <a:latin typeface="Arial"/>
                <a:cs typeface="Arial"/>
              </a:rPr>
              <a:t>to</a:t>
            </a:r>
            <a:r>
              <a:rPr sz="1350" kern="0" spc="83" dirty="0">
                <a:solidFill>
                  <a:srgbClr val="404040"/>
                </a:solidFill>
                <a:latin typeface="Arial"/>
                <a:cs typeface="Arial"/>
              </a:rPr>
              <a:t> </a:t>
            </a:r>
            <a:r>
              <a:rPr sz="1350" kern="0" spc="30" dirty="0">
                <a:solidFill>
                  <a:srgbClr val="404040"/>
                </a:solidFill>
                <a:latin typeface="Arial"/>
                <a:cs typeface="Arial"/>
              </a:rPr>
              <a:t>be</a:t>
            </a:r>
            <a:r>
              <a:rPr sz="1350" kern="0" spc="60" dirty="0">
                <a:solidFill>
                  <a:srgbClr val="404040"/>
                </a:solidFill>
                <a:latin typeface="Arial"/>
                <a:cs typeface="Arial"/>
              </a:rPr>
              <a:t> </a:t>
            </a:r>
            <a:r>
              <a:rPr sz="1350" kern="0" spc="30" dirty="0">
                <a:solidFill>
                  <a:srgbClr val="404040"/>
                </a:solidFill>
                <a:latin typeface="Arial"/>
                <a:cs typeface="Arial"/>
              </a:rPr>
              <a:t>reliable</a:t>
            </a:r>
            <a:r>
              <a:rPr sz="1350" kern="0" spc="45" dirty="0">
                <a:solidFill>
                  <a:srgbClr val="404040"/>
                </a:solidFill>
                <a:latin typeface="Arial"/>
                <a:cs typeface="Arial"/>
              </a:rPr>
              <a:t> </a:t>
            </a:r>
            <a:r>
              <a:rPr sz="1350" kern="0" spc="75" dirty="0">
                <a:solidFill>
                  <a:srgbClr val="404040"/>
                </a:solidFill>
                <a:latin typeface="Arial"/>
                <a:cs typeface="Arial"/>
              </a:rPr>
              <a:t>but</a:t>
            </a:r>
            <a:r>
              <a:rPr sz="1350" kern="0" spc="90" dirty="0">
                <a:solidFill>
                  <a:srgbClr val="404040"/>
                </a:solidFill>
                <a:latin typeface="Arial"/>
                <a:cs typeface="Arial"/>
              </a:rPr>
              <a:t> </a:t>
            </a:r>
            <a:r>
              <a:rPr sz="1350" kern="0" spc="30" dirty="0">
                <a:solidFill>
                  <a:srgbClr val="404040"/>
                </a:solidFill>
                <a:latin typeface="Arial"/>
                <a:cs typeface="Arial"/>
              </a:rPr>
              <a:t>is</a:t>
            </a:r>
            <a:r>
              <a:rPr sz="1350" kern="0" spc="60" dirty="0">
                <a:solidFill>
                  <a:srgbClr val="404040"/>
                </a:solidFill>
                <a:latin typeface="Arial"/>
                <a:cs typeface="Arial"/>
              </a:rPr>
              <a:t> </a:t>
            </a:r>
            <a:r>
              <a:rPr sz="1350" kern="0" spc="30" dirty="0">
                <a:solidFill>
                  <a:srgbClr val="404040"/>
                </a:solidFill>
                <a:latin typeface="Arial"/>
                <a:cs typeface="Arial"/>
              </a:rPr>
              <a:t>not</a:t>
            </a:r>
            <a:r>
              <a:rPr sz="1350" kern="0" spc="68" dirty="0">
                <a:solidFill>
                  <a:srgbClr val="404040"/>
                </a:solidFill>
                <a:latin typeface="Arial"/>
                <a:cs typeface="Arial"/>
              </a:rPr>
              <a:t> </a:t>
            </a:r>
            <a:r>
              <a:rPr sz="1350" kern="0" spc="30" dirty="0">
                <a:solidFill>
                  <a:srgbClr val="404040"/>
                </a:solidFill>
                <a:latin typeface="Arial"/>
                <a:cs typeface="Arial"/>
              </a:rPr>
              <a:t>guaranteed</a:t>
            </a:r>
            <a:r>
              <a:rPr sz="1350" kern="0" spc="68" dirty="0">
                <a:solidFill>
                  <a:srgbClr val="404040"/>
                </a:solidFill>
                <a:latin typeface="Arial"/>
                <a:cs typeface="Arial"/>
              </a:rPr>
              <a:t> </a:t>
            </a:r>
            <a:r>
              <a:rPr sz="1350" kern="0" spc="30" dirty="0">
                <a:solidFill>
                  <a:srgbClr val="404040"/>
                </a:solidFill>
                <a:latin typeface="Arial"/>
                <a:cs typeface="Arial"/>
              </a:rPr>
              <a:t>as</a:t>
            </a:r>
            <a:r>
              <a:rPr sz="1350" kern="0" spc="60" dirty="0">
                <a:solidFill>
                  <a:srgbClr val="404040"/>
                </a:solidFill>
                <a:latin typeface="Arial"/>
                <a:cs typeface="Arial"/>
              </a:rPr>
              <a:t> </a:t>
            </a:r>
            <a:r>
              <a:rPr sz="1350" kern="0" spc="75" dirty="0">
                <a:solidFill>
                  <a:srgbClr val="404040"/>
                </a:solidFill>
                <a:latin typeface="Arial"/>
                <a:cs typeface="Arial"/>
              </a:rPr>
              <a:t>to</a:t>
            </a:r>
            <a:r>
              <a:rPr sz="1350" kern="0" spc="60" dirty="0">
                <a:solidFill>
                  <a:srgbClr val="404040"/>
                </a:solidFill>
                <a:latin typeface="Arial"/>
                <a:cs typeface="Arial"/>
              </a:rPr>
              <a:t> </a:t>
            </a:r>
            <a:r>
              <a:rPr sz="1350" kern="0" spc="30" dirty="0">
                <a:solidFill>
                  <a:srgbClr val="404040"/>
                </a:solidFill>
                <a:latin typeface="Arial"/>
                <a:cs typeface="Arial"/>
              </a:rPr>
              <a:t>its</a:t>
            </a:r>
            <a:r>
              <a:rPr sz="1350" kern="0" spc="83" dirty="0">
                <a:solidFill>
                  <a:srgbClr val="404040"/>
                </a:solidFill>
                <a:latin typeface="Arial"/>
                <a:cs typeface="Arial"/>
              </a:rPr>
              <a:t> </a:t>
            </a:r>
            <a:r>
              <a:rPr sz="1350" kern="0" spc="30" dirty="0">
                <a:solidFill>
                  <a:srgbClr val="404040"/>
                </a:solidFill>
                <a:latin typeface="Arial"/>
                <a:cs typeface="Arial"/>
              </a:rPr>
              <a:t>complete</a:t>
            </a:r>
            <a:r>
              <a:rPr sz="1350" kern="0" spc="45" dirty="0">
                <a:solidFill>
                  <a:srgbClr val="404040"/>
                </a:solidFill>
                <a:latin typeface="Arial"/>
                <a:cs typeface="Arial"/>
              </a:rPr>
              <a:t> </a:t>
            </a:r>
            <a:r>
              <a:rPr sz="1350" kern="0" spc="-15" dirty="0">
                <a:solidFill>
                  <a:srgbClr val="404040"/>
                </a:solidFill>
                <a:latin typeface="Arial"/>
                <a:cs typeface="Arial"/>
              </a:rPr>
              <a:t>accuracy.</a:t>
            </a:r>
            <a:endParaRPr sz="1350" kern="0">
              <a:solidFill>
                <a:sysClr val="windowText" lastClr="000000"/>
              </a:solidFill>
              <a:latin typeface="Arial"/>
              <a:cs typeface="Arial"/>
            </a:endParaRPr>
          </a:p>
          <a:p>
            <a:pPr defTabSz="1371600">
              <a:spcBef>
                <a:spcPts val="68"/>
              </a:spcBef>
            </a:pPr>
            <a:endParaRPr sz="1350" kern="0">
              <a:solidFill>
                <a:sysClr val="windowText" lastClr="000000"/>
              </a:solidFill>
              <a:latin typeface="Arial"/>
              <a:cs typeface="Arial"/>
            </a:endParaRPr>
          </a:p>
          <a:p>
            <a:pPr marL="42863" indent="1905" algn="ctr" defTabSz="1371600"/>
            <a:r>
              <a:rPr sz="1350" kern="0" spc="30" dirty="0">
                <a:solidFill>
                  <a:srgbClr val="404040"/>
                </a:solidFill>
                <a:latin typeface="Arial"/>
                <a:cs typeface="Arial"/>
              </a:rPr>
              <a:t>Past</a:t>
            </a:r>
            <a:r>
              <a:rPr sz="1350" kern="0" spc="68" dirty="0">
                <a:solidFill>
                  <a:srgbClr val="404040"/>
                </a:solidFill>
                <a:latin typeface="Arial"/>
                <a:cs typeface="Arial"/>
              </a:rPr>
              <a:t> </a:t>
            </a:r>
            <a:r>
              <a:rPr sz="1350" kern="0" spc="30" dirty="0">
                <a:solidFill>
                  <a:srgbClr val="404040"/>
                </a:solidFill>
                <a:latin typeface="Arial"/>
                <a:cs typeface="Arial"/>
              </a:rPr>
              <a:t>performance</a:t>
            </a:r>
            <a:r>
              <a:rPr sz="1350" kern="0" spc="68" dirty="0">
                <a:solidFill>
                  <a:srgbClr val="404040"/>
                </a:solidFill>
                <a:latin typeface="Arial"/>
                <a:cs typeface="Arial"/>
              </a:rPr>
              <a:t> </a:t>
            </a:r>
            <a:r>
              <a:rPr sz="1350" kern="0" spc="30" dirty="0">
                <a:solidFill>
                  <a:srgbClr val="404040"/>
                </a:solidFill>
                <a:latin typeface="Arial"/>
                <a:cs typeface="Arial"/>
              </a:rPr>
              <a:t>is</a:t>
            </a:r>
            <a:r>
              <a:rPr sz="1350" kern="0" spc="83" dirty="0">
                <a:solidFill>
                  <a:srgbClr val="404040"/>
                </a:solidFill>
                <a:latin typeface="Arial"/>
                <a:cs typeface="Arial"/>
              </a:rPr>
              <a:t> </a:t>
            </a:r>
            <a:r>
              <a:rPr sz="1350" kern="0" spc="30" dirty="0">
                <a:solidFill>
                  <a:srgbClr val="404040"/>
                </a:solidFill>
                <a:latin typeface="Arial"/>
                <a:cs typeface="Arial"/>
              </a:rPr>
              <a:t>no</a:t>
            </a:r>
            <a:r>
              <a:rPr sz="1350" kern="0" spc="98" dirty="0">
                <a:solidFill>
                  <a:srgbClr val="404040"/>
                </a:solidFill>
                <a:latin typeface="Arial"/>
                <a:cs typeface="Arial"/>
              </a:rPr>
              <a:t> </a:t>
            </a:r>
            <a:r>
              <a:rPr sz="1350" kern="0" spc="30" dirty="0">
                <a:solidFill>
                  <a:srgbClr val="404040"/>
                </a:solidFill>
                <a:latin typeface="Arial"/>
                <a:cs typeface="Arial"/>
              </a:rPr>
              <a:t>guarantee</a:t>
            </a:r>
            <a:r>
              <a:rPr sz="1350" kern="0" spc="83" dirty="0">
                <a:solidFill>
                  <a:srgbClr val="404040"/>
                </a:solidFill>
                <a:latin typeface="Arial"/>
                <a:cs typeface="Arial"/>
              </a:rPr>
              <a:t> </a:t>
            </a:r>
            <a:r>
              <a:rPr sz="1350" kern="0" spc="30" dirty="0">
                <a:solidFill>
                  <a:srgbClr val="404040"/>
                </a:solidFill>
                <a:latin typeface="Arial"/>
                <a:cs typeface="Arial"/>
              </a:rPr>
              <a:t>of</a:t>
            </a:r>
            <a:r>
              <a:rPr sz="1350" kern="0" spc="75" dirty="0">
                <a:solidFill>
                  <a:srgbClr val="404040"/>
                </a:solidFill>
                <a:latin typeface="Arial"/>
                <a:cs typeface="Arial"/>
              </a:rPr>
              <a:t> </a:t>
            </a:r>
            <a:r>
              <a:rPr sz="1350" kern="0" spc="30" dirty="0">
                <a:solidFill>
                  <a:srgbClr val="404040"/>
                </a:solidFill>
                <a:latin typeface="Arial"/>
                <a:cs typeface="Arial"/>
              </a:rPr>
              <a:t>comparable</a:t>
            </a:r>
            <a:r>
              <a:rPr sz="1350" kern="0" spc="68" dirty="0">
                <a:solidFill>
                  <a:srgbClr val="404040"/>
                </a:solidFill>
                <a:latin typeface="Arial"/>
                <a:cs typeface="Arial"/>
              </a:rPr>
              <a:t> </a:t>
            </a:r>
            <a:r>
              <a:rPr sz="1350" kern="0" spc="30" dirty="0">
                <a:solidFill>
                  <a:srgbClr val="404040"/>
                </a:solidFill>
                <a:latin typeface="Arial"/>
                <a:cs typeface="Arial"/>
              </a:rPr>
              <a:t>future</a:t>
            </a:r>
            <a:r>
              <a:rPr sz="1350" kern="0" spc="143" dirty="0">
                <a:solidFill>
                  <a:srgbClr val="404040"/>
                </a:solidFill>
                <a:latin typeface="Arial"/>
                <a:cs typeface="Arial"/>
              </a:rPr>
              <a:t> </a:t>
            </a:r>
            <a:r>
              <a:rPr sz="1350" kern="0" spc="30" dirty="0">
                <a:solidFill>
                  <a:srgbClr val="404040"/>
                </a:solidFill>
                <a:latin typeface="Arial"/>
                <a:cs typeface="Arial"/>
              </a:rPr>
              <a:t>results.</a:t>
            </a:r>
            <a:r>
              <a:rPr sz="1350" kern="0" spc="570" dirty="0">
                <a:solidFill>
                  <a:srgbClr val="404040"/>
                </a:solidFill>
                <a:latin typeface="Arial"/>
                <a:cs typeface="Arial"/>
              </a:rPr>
              <a:t> </a:t>
            </a:r>
            <a:r>
              <a:rPr sz="1350" kern="0" spc="30" dirty="0">
                <a:solidFill>
                  <a:srgbClr val="404040"/>
                </a:solidFill>
                <a:latin typeface="Arial"/>
                <a:cs typeface="Arial"/>
              </a:rPr>
              <a:t>No</a:t>
            </a:r>
            <a:r>
              <a:rPr sz="1350" kern="0" spc="83" dirty="0">
                <a:solidFill>
                  <a:srgbClr val="404040"/>
                </a:solidFill>
                <a:latin typeface="Arial"/>
                <a:cs typeface="Arial"/>
              </a:rPr>
              <a:t> </a:t>
            </a:r>
            <a:r>
              <a:rPr sz="1350" kern="0" spc="15" dirty="0">
                <a:solidFill>
                  <a:srgbClr val="404040"/>
                </a:solidFill>
                <a:latin typeface="Arial"/>
                <a:cs typeface="Arial"/>
              </a:rPr>
              <a:t>guarantees</a:t>
            </a:r>
            <a:r>
              <a:rPr sz="1350" kern="0" spc="60" dirty="0">
                <a:solidFill>
                  <a:srgbClr val="404040"/>
                </a:solidFill>
                <a:latin typeface="Arial"/>
                <a:cs typeface="Arial"/>
              </a:rPr>
              <a:t> </a:t>
            </a:r>
            <a:r>
              <a:rPr sz="1350" kern="0" spc="30" dirty="0">
                <a:solidFill>
                  <a:srgbClr val="404040"/>
                </a:solidFill>
                <a:latin typeface="Arial"/>
                <a:cs typeface="Arial"/>
              </a:rPr>
              <a:t>expressed</a:t>
            </a:r>
            <a:r>
              <a:rPr sz="1350" kern="0" spc="53" dirty="0">
                <a:solidFill>
                  <a:srgbClr val="404040"/>
                </a:solidFill>
                <a:latin typeface="Arial"/>
                <a:cs typeface="Arial"/>
              </a:rPr>
              <a:t> </a:t>
            </a:r>
            <a:r>
              <a:rPr sz="1350" kern="0" spc="30" dirty="0">
                <a:solidFill>
                  <a:srgbClr val="404040"/>
                </a:solidFill>
                <a:latin typeface="Arial"/>
                <a:cs typeface="Arial"/>
              </a:rPr>
              <a:t>or</a:t>
            </a:r>
            <a:r>
              <a:rPr sz="1350" kern="0" spc="90" dirty="0">
                <a:solidFill>
                  <a:srgbClr val="404040"/>
                </a:solidFill>
                <a:latin typeface="Arial"/>
                <a:cs typeface="Arial"/>
              </a:rPr>
              <a:t> </a:t>
            </a:r>
            <a:r>
              <a:rPr sz="1350" kern="0" spc="30" dirty="0">
                <a:solidFill>
                  <a:srgbClr val="404040"/>
                </a:solidFill>
                <a:latin typeface="Arial"/>
                <a:cs typeface="Arial"/>
              </a:rPr>
              <a:t>implied.</a:t>
            </a:r>
            <a:r>
              <a:rPr sz="1350" kern="0" spc="540" dirty="0">
                <a:solidFill>
                  <a:srgbClr val="404040"/>
                </a:solidFill>
                <a:latin typeface="Arial"/>
                <a:cs typeface="Arial"/>
              </a:rPr>
              <a:t> </a:t>
            </a:r>
            <a:r>
              <a:rPr sz="1350" kern="0" spc="30" dirty="0">
                <a:solidFill>
                  <a:srgbClr val="404040"/>
                </a:solidFill>
                <a:latin typeface="Arial"/>
                <a:cs typeface="Arial"/>
              </a:rPr>
              <a:t>Investments</a:t>
            </a:r>
            <a:r>
              <a:rPr sz="1350" kern="0" spc="68" dirty="0">
                <a:solidFill>
                  <a:srgbClr val="404040"/>
                </a:solidFill>
                <a:latin typeface="Arial"/>
                <a:cs typeface="Arial"/>
              </a:rPr>
              <a:t> </a:t>
            </a:r>
            <a:r>
              <a:rPr sz="1350" kern="0" spc="30" dirty="0">
                <a:solidFill>
                  <a:srgbClr val="404040"/>
                </a:solidFill>
                <a:latin typeface="Arial"/>
                <a:cs typeface="Arial"/>
              </a:rPr>
              <a:t>will</a:t>
            </a:r>
            <a:r>
              <a:rPr sz="1350" kern="0" spc="90" dirty="0">
                <a:solidFill>
                  <a:srgbClr val="404040"/>
                </a:solidFill>
                <a:latin typeface="Arial"/>
                <a:cs typeface="Arial"/>
              </a:rPr>
              <a:t> </a:t>
            </a:r>
            <a:r>
              <a:rPr sz="1350" kern="0" spc="-15" dirty="0">
                <a:solidFill>
                  <a:srgbClr val="404040"/>
                </a:solidFill>
                <a:latin typeface="Arial"/>
                <a:cs typeface="Arial"/>
              </a:rPr>
              <a:t>fluctu </a:t>
            </a:r>
            <a:r>
              <a:rPr sz="1350" kern="0" dirty="0">
                <a:solidFill>
                  <a:srgbClr val="404040"/>
                </a:solidFill>
                <a:latin typeface="Arial"/>
                <a:cs typeface="Arial"/>
              </a:rPr>
              <a:t>more</a:t>
            </a:r>
            <a:r>
              <a:rPr sz="1350" kern="0" spc="195" dirty="0">
                <a:solidFill>
                  <a:srgbClr val="404040"/>
                </a:solidFill>
                <a:latin typeface="Arial"/>
                <a:cs typeface="Arial"/>
              </a:rPr>
              <a:t> </a:t>
            </a:r>
            <a:r>
              <a:rPr sz="1350" kern="0" dirty="0">
                <a:solidFill>
                  <a:srgbClr val="404040"/>
                </a:solidFill>
                <a:latin typeface="Arial"/>
                <a:cs typeface="Arial"/>
              </a:rPr>
              <a:t>or</a:t>
            </a:r>
            <a:r>
              <a:rPr sz="1350" kern="0" spc="203" dirty="0">
                <a:solidFill>
                  <a:srgbClr val="404040"/>
                </a:solidFill>
                <a:latin typeface="Arial"/>
                <a:cs typeface="Arial"/>
              </a:rPr>
              <a:t> </a:t>
            </a:r>
            <a:r>
              <a:rPr sz="1350" kern="0" dirty="0">
                <a:solidFill>
                  <a:srgbClr val="404040"/>
                </a:solidFill>
                <a:latin typeface="Arial"/>
                <a:cs typeface="Arial"/>
              </a:rPr>
              <a:t>less</a:t>
            </a:r>
            <a:r>
              <a:rPr sz="1350" kern="0" spc="195" dirty="0">
                <a:solidFill>
                  <a:srgbClr val="404040"/>
                </a:solidFill>
                <a:latin typeface="Arial"/>
                <a:cs typeface="Arial"/>
              </a:rPr>
              <a:t> </a:t>
            </a:r>
            <a:r>
              <a:rPr sz="1350" kern="0" dirty="0">
                <a:solidFill>
                  <a:srgbClr val="404040"/>
                </a:solidFill>
                <a:latin typeface="Arial"/>
                <a:cs typeface="Arial"/>
              </a:rPr>
              <a:t>than</a:t>
            </a:r>
            <a:r>
              <a:rPr sz="1350" kern="0" spc="195" dirty="0">
                <a:solidFill>
                  <a:srgbClr val="404040"/>
                </a:solidFill>
                <a:latin typeface="Arial"/>
                <a:cs typeface="Arial"/>
              </a:rPr>
              <a:t> </a:t>
            </a:r>
            <a:r>
              <a:rPr sz="1350" kern="0" dirty="0">
                <a:solidFill>
                  <a:srgbClr val="404040"/>
                </a:solidFill>
                <a:latin typeface="Arial"/>
                <a:cs typeface="Arial"/>
              </a:rPr>
              <a:t>when</a:t>
            </a:r>
            <a:r>
              <a:rPr sz="1350" kern="0" spc="195" dirty="0">
                <a:solidFill>
                  <a:srgbClr val="404040"/>
                </a:solidFill>
                <a:latin typeface="Arial"/>
                <a:cs typeface="Arial"/>
              </a:rPr>
              <a:t> </a:t>
            </a:r>
            <a:r>
              <a:rPr sz="1350" kern="0" dirty="0">
                <a:solidFill>
                  <a:srgbClr val="404040"/>
                </a:solidFill>
                <a:latin typeface="Arial"/>
                <a:cs typeface="Arial"/>
              </a:rPr>
              <a:t>originally</a:t>
            </a:r>
            <a:r>
              <a:rPr sz="1350" kern="0" spc="158" dirty="0">
                <a:solidFill>
                  <a:srgbClr val="404040"/>
                </a:solidFill>
                <a:latin typeface="Arial"/>
                <a:cs typeface="Arial"/>
              </a:rPr>
              <a:t> </a:t>
            </a:r>
            <a:r>
              <a:rPr sz="1350" kern="0" dirty="0">
                <a:solidFill>
                  <a:srgbClr val="404040"/>
                </a:solidFill>
                <a:latin typeface="Arial"/>
                <a:cs typeface="Arial"/>
              </a:rPr>
              <a:t>invested.</a:t>
            </a:r>
            <a:r>
              <a:rPr sz="1350" kern="0" spc="188" dirty="0">
                <a:solidFill>
                  <a:srgbClr val="404040"/>
                </a:solidFill>
                <a:latin typeface="Arial"/>
                <a:cs typeface="Arial"/>
              </a:rPr>
              <a:t>  </a:t>
            </a:r>
            <a:r>
              <a:rPr sz="1350" kern="0" dirty="0">
                <a:solidFill>
                  <a:srgbClr val="404040"/>
                </a:solidFill>
                <a:latin typeface="Arial"/>
                <a:cs typeface="Arial"/>
              </a:rPr>
              <a:t>Investing</a:t>
            </a:r>
            <a:r>
              <a:rPr sz="1350" kern="0" spc="210" dirty="0">
                <a:solidFill>
                  <a:srgbClr val="404040"/>
                </a:solidFill>
                <a:latin typeface="Arial"/>
                <a:cs typeface="Arial"/>
              </a:rPr>
              <a:t> </a:t>
            </a:r>
            <a:r>
              <a:rPr sz="1350" kern="0" dirty="0">
                <a:solidFill>
                  <a:srgbClr val="404040"/>
                </a:solidFill>
                <a:latin typeface="Arial"/>
                <a:cs typeface="Arial"/>
              </a:rPr>
              <a:t>involves</a:t>
            </a:r>
            <a:r>
              <a:rPr sz="1350" kern="0" spc="143" dirty="0">
                <a:solidFill>
                  <a:srgbClr val="404040"/>
                </a:solidFill>
                <a:latin typeface="Arial"/>
                <a:cs typeface="Arial"/>
              </a:rPr>
              <a:t> </a:t>
            </a:r>
            <a:r>
              <a:rPr sz="1350" kern="0" dirty="0">
                <a:solidFill>
                  <a:srgbClr val="404040"/>
                </a:solidFill>
                <a:latin typeface="Arial"/>
                <a:cs typeface="Arial"/>
              </a:rPr>
              <a:t>risk.</a:t>
            </a:r>
            <a:r>
              <a:rPr sz="1350" kern="0" spc="203" dirty="0">
                <a:solidFill>
                  <a:srgbClr val="404040"/>
                </a:solidFill>
                <a:latin typeface="Arial"/>
                <a:cs typeface="Arial"/>
              </a:rPr>
              <a:t>  </a:t>
            </a:r>
            <a:r>
              <a:rPr sz="1350" kern="0" dirty="0">
                <a:solidFill>
                  <a:srgbClr val="404040"/>
                </a:solidFill>
                <a:latin typeface="Arial"/>
                <a:cs typeface="Arial"/>
              </a:rPr>
              <a:t>Investors</a:t>
            </a:r>
            <a:r>
              <a:rPr sz="1350" kern="0" spc="195" dirty="0">
                <a:solidFill>
                  <a:srgbClr val="404040"/>
                </a:solidFill>
                <a:latin typeface="Arial"/>
                <a:cs typeface="Arial"/>
              </a:rPr>
              <a:t> </a:t>
            </a:r>
            <a:r>
              <a:rPr sz="1350" kern="0" dirty="0">
                <a:solidFill>
                  <a:srgbClr val="404040"/>
                </a:solidFill>
                <a:latin typeface="Arial"/>
                <a:cs typeface="Arial"/>
              </a:rPr>
              <a:t>should</a:t>
            </a:r>
            <a:r>
              <a:rPr sz="1350" kern="0" spc="203" dirty="0">
                <a:solidFill>
                  <a:srgbClr val="404040"/>
                </a:solidFill>
                <a:latin typeface="Arial"/>
                <a:cs typeface="Arial"/>
              </a:rPr>
              <a:t> </a:t>
            </a:r>
            <a:r>
              <a:rPr sz="1350" kern="0" dirty="0">
                <a:solidFill>
                  <a:srgbClr val="404040"/>
                </a:solidFill>
                <a:latin typeface="Arial"/>
                <a:cs typeface="Arial"/>
              </a:rPr>
              <a:t>be</a:t>
            </a:r>
            <a:r>
              <a:rPr sz="1350" kern="0" spc="225" dirty="0">
                <a:solidFill>
                  <a:srgbClr val="404040"/>
                </a:solidFill>
                <a:latin typeface="Arial"/>
                <a:cs typeface="Arial"/>
              </a:rPr>
              <a:t> </a:t>
            </a:r>
            <a:r>
              <a:rPr sz="1350" kern="0" dirty="0">
                <a:solidFill>
                  <a:srgbClr val="404040"/>
                </a:solidFill>
                <a:latin typeface="Arial"/>
                <a:cs typeface="Arial"/>
              </a:rPr>
              <a:t>prepared</a:t>
            </a:r>
            <a:r>
              <a:rPr sz="1350" kern="0" spc="171" dirty="0">
                <a:solidFill>
                  <a:srgbClr val="404040"/>
                </a:solidFill>
                <a:latin typeface="Arial"/>
                <a:cs typeface="Arial"/>
              </a:rPr>
              <a:t> </a:t>
            </a:r>
            <a:r>
              <a:rPr sz="1350" kern="0" spc="75" dirty="0">
                <a:solidFill>
                  <a:srgbClr val="404040"/>
                </a:solidFill>
                <a:latin typeface="Arial"/>
                <a:cs typeface="Arial"/>
              </a:rPr>
              <a:t>to</a:t>
            </a:r>
            <a:r>
              <a:rPr sz="1350" kern="0" spc="217" dirty="0">
                <a:solidFill>
                  <a:srgbClr val="404040"/>
                </a:solidFill>
                <a:latin typeface="Arial"/>
                <a:cs typeface="Arial"/>
              </a:rPr>
              <a:t> </a:t>
            </a:r>
            <a:r>
              <a:rPr sz="1350" kern="0" dirty="0">
                <a:solidFill>
                  <a:srgbClr val="404040"/>
                </a:solidFill>
                <a:latin typeface="Arial"/>
                <a:cs typeface="Arial"/>
              </a:rPr>
              <a:t>bear</a:t>
            </a:r>
            <a:r>
              <a:rPr sz="1350" kern="0" spc="210" dirty="0">
                <a:solidFill>
                  <a:srgbClr val="404040"/>
                </a:solidFill>
                <a:latin typeface="Arial"/>
                <a:cs typeface="Arial"/>
              </a:rPr>
              <a:t> </a:t>
            </a:r>
            <a:r>
              <a:rPr sz="1350" kern="0" dirty="0">
                <a:solidFill>
                  <a:srgbClr val="404040"/>
                </a:solidFill>
                <a:latin typeface="Arial"/>
                <a:cs typeface="Arial"/>
              </a:rPr>
              <a:t>loss,</a:t>
            </a:r>
            <a:r>
              <a:rPr sz="1350" kern="0" spc="180" dirty="0">
                <a:solidFill>
                  <a:srgbClr val="404040"/>
                </a:solidFill>
                <a:latin typeface="Arial"/>
                <a:cs typeface="Arial"/>
              </a:rPr>
              <a:t> </a:t>
            </a:r>
            <a:r>
              <a:rPr sz="1350" kern="0" dirty="0">
                <a:solidFill>
                  <a:srgbClr val="404040"/>
                </a:solidFill>
                <a:latin typeface="Arial"/>
                <a:cs typeface="Arial"/>
              </a:rPr>
              <a:t>including</a:t>
            </a:r>
            <a:r>
              <a:rPr sz="1350" kern="0" spc="180" dirty="0">
                <a:solidFill>
                  <a:srgbClr val="404040"/>
                </a:solidFill>
                <a:latin typeface="Arial"/>
                <a:cs typeface="Arial"/>
              </a:rPr>
              <a:t> </a:t>
            </a:r>
            <a:r>
              <a:rPr sz="1350" kern="0" dirty="0">
                <a:solidFill>
                  <a:srgbClr val="404040"/>
                </a:solidFill>
                <a:latin typeface="Arial"/>
                <a:cs typeface="Arial"/>
              </a:rPr>
              <a:t>total</a:t>
            </a:r>
            <a:r>
              <a:rPr sz="1350" kern="0" spc="225" dirty="0">
                <a:solidFill>
                  <a:srgbClr val="404040"/>
                </a:solidFill>
                <a:latin typeface="Arial"/>
                <a:cs typeface="Arial"/>
              </a:rPr>
              <a:t> </a:t>
            </a:r>
            <a:r>
              <a:rPr sz="1350" kern="0" spc="-38" dirty="0">
                <a:solidFill>
                  <a:srgbClr val="404040"/>
                </a:solidFill>
                <a:latin typeface="Arial"/>
                <a:cs typeface="Arial"/>
              </a:rPr>
              <a:t>lo </a:t>
            </a:r>
            <a:r>
              <a:rPr sz="1350" kern="0" spc="30" dirty="0">
                <a:solidFill>
                  <a:srgbClr val="404040"/>
                </a:solidFill>
                <a:latin typeface="Arial"/>
                <a:cs typeface="Arial"/>
              </a:rPr>
              <a:t>guarantee</a:t>
            </a:r>
            <a:r>
              <a:rPr sz="1350" kern="0" spc="60" dirty="0">
                <a:solidFill>
                  <a:srgbClr val="404040"/>
                </a:solidFill>
                <a:latin typeface="Arial"/>
                <a:cs typeface="Arial"/>
              </a:rPr>
              <a:t> </a:t>
            </a:r>
            <a:r>
              <a:rPr sz="1350" kern="0" spc="30" dirty="0">
                <a:solidFill>
                  <a:srgbClr val="404040"/>
                </a:solidFill>
                <a:latin typeface="Arial"/>
                <a:cs typeface="Arial"/>
              </a:rPr>
              <a:t>investment returns</a:t>
            </a:r>
            <a:r>
              <a:rPr sz="1350" kern="0" spc="75" dirty="0">
                <a:solidFill>
                  <a:srgbClr val="404040"/>
                </a:solidFill>
                <a:latin typeface="Arial"/>
                <a:cs typeface="Arial"/>
              </a:rPr>
              <a:t> </a:t>
            </a:r>
            <a:r>
              <a:rPr sz="1350" kern="0" spc="30" dirty="0">
                <a:solidFill>
                  <a:srgbClr val="404040"/>
                </a:solidFill>
                <a:latin typeface="Arial"/>
                <a:cs typeface="Arial"/>
              </a:rPr>
              <a:t>and</a:t>
            </a:r>
            <a:r>
              <a:rPr sz="1350" kern="0" spc="75" dirty="0">
                <a:solidFill>
                  <a:srgbClr val="404040"/>
                </a:solidFill>
                <a:latin typeface="Arial"/>
                <a:cs typeface="Arial"/>
              </a:rPr>
              <a:t> </a:t>
            </a:r>
            <a:r>
              <a:rPr sz="1350" kern="0" spc="30" dirty="0">
                <a:solidFill>
                  <a:srgbClr val="404040"/>
                </a:solidFill>
                <a:latin typeface="Arial"/>
                <a:cs typeface="Arial"/>
              </a:rPr>
              <a:t>does</a:t>
            </a:r>
            <a:r>
              <a:rPr sz="1350" kern="0" spc="60" dirty="0">
                <a:solidFill>
                  <a:srgbClr val="404040"/>
                </a:solidFill>
                <a:latin typeface="Arial"/>
                <a:cs typeface="Arial"/>
              </a:rPr>
              <a:t> </a:t>
            </a:r>
            <a:r>
              <a:rPr sz="1350" kern="0" spc="75" dirty="0">
                <a:solidFill>
                  <a:srgbClr val="404040"/>
                </a:solidFill>
                <a:latin typeface="Arial"/>
                <a:cs typeface="Arial"/>
              </a:rPr>
              <a:t>not</a:t>
            </a:r>
            <a:r>
              <a:rPr sz="1350" kern="0" spc="45" dirty="0">
                <a:solidFill>
                  <a:srgbClr val="404040"/>
                </a:solidFill>
                <a:latin typeface="Arial"/>
                <a:cs typeface="Arial"/>
              </a:rPr>
              <a:t> </a:t>
            </a:r>
            <a:r>
              <a:rPr sz="1350" kern="0" spc="30" dirty="0">
                <a:solidFill>
                  <a:srgbClr val="404040"/>
                </a:solidFill>
                <a:latin typeface="Arial"/>
                <a:cs typeface="Arial"/>
              </a:rPr>
              <a:t>eliminate</a:t>
            </a:r>
            <a:r>
              <a:rPr sz="1350" kern="0" spc="45" dirty="0">
                <a:solidFill>
                  <a:srgbClr val="404040"/>
                </a:solidFill>
                <a:latin typeface="Arial"/>
                <a:cs typeface="Arial"/>
              </a:rPr>
              <a:t> </a:t>
            </a:r>
            <a:r>
              <a:rPr sz="1350" kern="0" spc="30" dirty="0">
                <a:solidFill>
                  <a:srgbClr val="404040"/>
                </a:solidFill>
                <a:latin typeface="Arial"/>
                <a:cs typeface="Arial"/>
              </a:rPr>
              <a:t>the</a:t>
            </a:r>
            <a:r>
              <a:rPr sz="1350" kern="0" spc="90" dirty="0">
                <a:solidFill>
                  <a:srgbClr val="404040"/>
                </a:solidFill>
                <a:latin typeface="Arial"/>
                <a:cs typeface="Arial"/>
              </a:rPr>
              <a:t> </a:t>
            </a:r>
            <a:r>
              <a:rPr sz="1350" kern="0" spc="30" dirty="0">
                <a:solidFill>
                  <a:srgbClr val="404040"/>
                </a:solidFill>
                <a:latin typeface="Arial"/>
                <a:cs typeface="Arial"/>
              </a:rPr>
              <a:t>risk</a:t>
            </a:r>
            <a:r>
              <a:rPr sz="1350" kern="0" spc="38" dirty="0">
                <a:solidFill>
                  <a:srgbClr val="404040"/>
                </a:solidFill>
                <a:latin typeface="Arial"/>
                <a:cs typeface="Arial"/>
              </a:rPr>
              <a:t> </a:t>
            </a:r>
            <a:r>
              <a:rPr sz="1350" kern="0" spc="30" dirty="0">
                <a:solidFill>
                  <a:srgbClr val="404040"/>
                </a:solidFill>
                <a:latin typeface="Arial"/>
                <a:cs typeface="Arial"/>
              </a:rPr>
              <a:t>of</a:t>
            </a:r>
            <a:r>
              <a:rPr sz="1350" kern="0" spc="83" dirty="0">
                <a:solidFill>
                  <a:srgbClr val="404040"/>
                </a:solidFill>
                <a:latin typeface="Arial"/>
                <a:cs typeface="Arial"/>
              </a:rPr>
              <a:t> </a:t>
            </a:r>
            <a:r>
              <a:rPr sz="1350" kern="0" spc="30" dirty="0">
                <a:solidFill>
                  <a:srgbClr val="404040"/>
                </a:solidFill>
                <a:latin typeface="Arial"/>
                <a:cs typeface="Arial"/>
              </a:rPr>
              <a:t>loss.</a:t>
            </a:r>
            <a:r>
              <a:rPr sz="1350" kern="0" spc="503" dirty="0">
                <a:solidFill>
                  <a:srgbClr val="404040"/>
                </a:solidFill>
                <a:latin typeface="Arial"/>
                <a:cs typeface="Arial"/>
              </a:rPr>
              <a:t> </a:t>
            </a:r>
            <a:r>
              <a:rPr sz="1350" kern="0" spc="30" dirty="0">
                <a:solidFill>
                  <a:srgbClr val="404040"/>
                </a:solidFill>
                <a:latin typeface="Arial"/>
                <a:cs typeface="Arial"/>
              </a:rPr>
              <a:t>Fixed</a:t>
            </a:r>
            <a:r>
              <a:rPr sz="1350" kern="0" spc="68" dirty="0">
                <a:solidFill>
                  <a:srgbClr val="404040"/>
                </a:solidFill>
                <a:latin typeface="Arial"/>
                <a:cs typeface="Arial"/>
              </a:rPr>
              <a:t> </a:t>
            </a:r>
            <a:r>
              <a:rPr sz="1350" kern="0" spc="30" dirty="0">
                <a:solidFill>
                  <a:srgbClr val="404040"/>
                </a:solidFill>
                <a:latin typeface="Arial"/>
                <a:cs typeface="Arial"/>
              </a:rPr>
              <a:t>insurance</a:t>
            </a:r>
            <a:r>
              <a:rPr sz="1350" kern="0" spc="45" dirty="0">
                <a:solidFill>
                  <a:srgbClr val="404040"/>
                </a:solidFill>
                <a:latin typeface="Arial"/>
                <a:cs typeface="Arial"/>
              </a:rPr>
              <a:t> </a:t>
            </a:r>
            <a:r>
              <a:rPr sz="1350" kern="0" spc="30" dirty="0">
                <a:solidFill>
                  <a:srgbClr val="404040"/>
                </a:solidFill>
                <a:latin typeface="Arial"/>
                <a:cs typeface="Arial"/>
              </a:rPr>
              <a:t>and</a:t>
            </a:r>
            <a:r>
              <a:rPr sz="1350" kern="0" spc="83" dirty="0">
                <a:solidFill>
                  <a:srgbClr val="404040"/>
                </a:solidFill>
                <a:latin typeface="Arial"/>
                <a:cs typeface="Arial"/>
              </a:rPr>
              <a:t> </a:t>
            </a:r>
            <a:r>
              <a:rPr sz="1350" kern="0" spc="30" dirty="0">
                <a:solidFill>
                  <a:srgbClr val="404040"/>
                </a:solidFill>
                <a:latin typeface="Arial"/>
                <a:cs typeface="Arial"/>
              </a:rPr>
              <a:t>annuity</a:t>
            </a:r>
            <a:r>
              <a:rPr sz="1350" kern="0" spc="68" dirty="0">
                <a:solidFill>
                  <a:srgbClr val="404040"/>
                </a:solidFill>
                <a:latin typeface="Arial"/>
                <a:cs typeface="Arial"/>
              </a:rPr>
              <a:t> </a:t>
            </a:r>
            <a:r>
              <a:rPr sz="1350" kern="0" spc="30" dirty="0">
                <a:solidFill>
                  <a:srgbClr val="404040"/>
                </a:solidFill>
                <a:latin typeface="Arial"/>
                <a:cs typeface="Arial"/>
              </a:rPr>
              <a:t>product</a:t>
            </a:r>
            <a:r>
              <a:rPr sz="1350" kern="0" spc="68" dirty="0">
                <a:solidFill>
                  <a:srgbClr val="404040"/>
                </a:solidFill>
                <a:latin typeface="Arial"/>
                <a:cs typeface="Arial"/>
              </a:rPr>
              <a:t> </a:t>
            </a:r>
            <a:r>
              <a:rPr sz="1350" kern="0" spc="30" dirty="0">
                <a:solidFill>
                  <a:srgbClr val="404040"/>
                </a:solidFill>
                <a:latin typeface="Arial"/>
                <a:cs typeface="Arial"/>
              </a:rPr>
              <a:t>riders,</a:t>
            </a:r>
            <a:r>
              <a:rPr sz="1350" kern="0" spc="45" dirty="0">
                <a:solidFill>
                  <a:srgbClr val="404040"/>
                </a:solidFill>
                <a:latin typeface="Arial"/>
                <a:cs typeface="Arial"/>
              </a:rPr>
              <a:t> </a:t>
            </a:r>
            <a:r>
              <a:rPr sz="1350" kern="0" spc="30" dirty="0">
                <a:solidFill>
                  <a:srgbClr val="404040"/>
                </a:solidFill>
                <a:latin typeface="Arial"/>
                <a:cs typeface="Arial"/>
              </a:rPr>
              <a:t>features,</a:t>
            </a:r>
            <a:r>
              <a:rPr sz="1350" kern="0" spc="83" dirty="0">
                <a:solidFill>
                  <a:srgbClr val="404040"/>
                </a:solidFill>
                <a:latin typeface="Arial"/>
                <a:cs typeface="Arial"/>
              </a:rPr>
              <a:t> </a:t>
            </a:r>
            <a:r>
              <a:rPr sz="1350" kern="0" spc="-38" dirty="0">
                <a:solidFill>
                  <a:srgbClr val="404040"/>
                </a:solidFill>
                <a:latin typeface="Arial"/>
                <a:cs typeface="Arial"/>
              </a:rPr>
              <a:t>an</a:t>
            </a:r>
            <a:endParaRPr sz="1350" kern="0">
              <a:solidFill>
                <a:sysClr val="windowText" lastClr="000000"/>
              </a:solidFill>
              <a:latin typeface="Arial"/>
              <a:cs typeface="Arial"/>
            </a:endParaRPr>
          </a:p>
          <a:p>
            <a:pPr marL="3198495" algn="ctr" defTabSz="1371600"/>
            <a:r>
              <a:rPr sz="1350" kern="0" dirty="0">
                <a:solidFill>
                  <a:srgbClr val="404040"/>
                </a:solidFill>
                <a:latin typeface="Arial"/>
                <a:cs typeface="Arial"/>
              </a:rPr>
              <a:t>paying</a:t>
            </a:r>
            <a:r>
              <a:rPr sz="1350" kern="0" spc="150" dirty="0">
                <a:solidFill>
                  <a:srgbClr val="404040"/>
                </a:solidFill>
                <a:latin typeface="Arial"/>
                <a:cs typeface="Arial"/>
              </a:rPr>
              <a:t> </a:t>
            </a:r>
            <a:r>
              <a:rPr sz="1350" kern="0" dirty="0">
                <a:solidFill>
                  <a:srgbClr val="404040"/>
                </a:solidFill>
                <a:latin typeface="Arial"/>
                <a:cs typeface="Arial"/>
              </a:rPr>
              <a:t>ability</a:t>
            </a:r>
            <a:r>
              <a:rPr sz="1350" kern="0" spc="150" dirty="0">
                <a:solidFill>
                  <a:srgbClr val="404040"/>
                </a:solidFill>
                <a:latin typeface="Arial"/>
                <a:cs typeface="Arial"/>
              </a:rPr>
              <a:t> </a:t>
            </a:r>
            <a:r>
              <a:rPr sz="1350" kern="0" dirty="0">
                <a:solidFill>
                  <a:srgbClr val="404040"/>
                </a:solidFill>
                <a:latin typeface="Arial"/>
                <a:cs typeface="Arial"/>
              </a:rPr>
              <a:t>of</a:t>
            </a:r>
            <a:r>
              <a:rPr sz="1350" kern="0" spc="195" dirty="0">
                <a:solidFill>
                  <a:srgbClr val="404040"/>
                </a:solidFill>
                <a:latin typeface="Arial"/>
                <a:cs typeface="Arial"/>
              </a:rPr>
              <a:t> </a:t>
            </a:r>
            <a:r>
              <a:rPr sz="1350" kern="0" dirty="0">
                <a:solidFill>
                  <a:srgbClr val="404040"/>
                </a:solidFill>
                <a:latin typeface="Arial"/>
                <a:cs typeface="Arial"/>
              </a:rPr>
              <a:t>the</a:t>
            </a:r>
            <a:r>
              <a:rPr sz="1350" kern="0" spc="171" dirty="0">
                <a:solidFill>
                  <a:srgbClr val="404040"/>
                </a:solidFill>
                <a:latin typeface="Arial"/>
                <a:cs typeface="Arial"/>
              </a:rPr>
              <a:t> </a:t>
            </a:r>
            <a:r>
              <a:rPr sz="1350" kern="0" dirty="0">
                <a:solidFill>
                  <a:srgbClr val="404040"/>
                </a:solidFill>
                <a:latin typeface="Arial"/>
                <a:cs typeface="Arial"/>
              </a:rPr>
              <a:t>issuing</a:t>
            </a:r>
            <a:r>
              <a:rPr sz="1350" kern="0" spc="180" dirty="0">
                <a:solidFill>
                  <a:srgbClr val="404040"/>
                </a:solidFill>
                <a:latin typeface="Arial"/>
                <a:cs typeface="Arial"/>
              </a:rPr>
              <a:t> </a:t>
            </a:r>
            <a:r>
              <a:rPr sz="1350" kern="0" spc="-15" dirty="0">
                <a:solidFill>
                  <a:srgbClr val="404040"/>
                </a:solidFill>
                <a:latin typeface="Arial"/>
                <a:cs typeface="Arial"/>
              </a:rPr>
              <a:t>company.</a:t>
            </a:r>
            <a:endParaRPr sz="1350" kern="0">
              <a:solidFill>
                <a:sysClr val="windowText" lastClr="000000"/>
              </a:solidFill>
              <a:latin typeface="Arial"/>
              <a:cs typeface="Arial"/>
            </a:endParaRPr>
          </a:p>
          <a:p>
            <a:pPr defTabSz="1371600">
              <a:spcBef>
                <a:spcPts val="68"/>
              </a:spcBef>
            </a:pPr>
            <a:endParaRPr sz="1350" kern="0">
              <a:solidFill>
                <a:sysClr val="windowText" lastClr="000000"/>
              </a:solidFill>
              <a:latin typeface="Arial"/>
              <a:cs typeface="Arial"/>
            </a:endParaRPr>
          </a:p>
          <a:p>
            <a:pPr marL="1569720" marR="30480" indent="-1333500" defTabSz="1371600"/>
            <a:r>
              <a:rPr sz="1350" kern="0" dirty="0">
                <a:solidFill>
                  <a:srgbClr val="404040"/>
                </a:solidFill>
                <a:latin typeface="Arial"/>
                <a:cs typeface="Arial"/>
              </a:rPr>
              <a:t>This</a:t>
            </a:r>
            <a:r>
              <a:rPr sz="1350" kern="0" spc="150" dirty="0">
                <a:solidFill>
                  <a:srgbClr val="404040"/>
                </a:solidFill>
                <a:latin typeface="Arial"/>
                <a:cs typeface="Arial"/>
              </a:rPr>
              <a:t> </a:t>
            </a:r>
            <a:r>
              <a:rPr sz="1350" kern="0" dirty="0">
                <a:solidFill>
                  <a:srgbClr val="404040"/>
                </a:solidFill>
                <a:latin typeface="Arial"/>
                <a:cs typeface="Arial"/>
              </a:rPr>
              <a:t>information</a:t>
            </a:r>
            <a:r>
              <a:rPr sz="1350" kern="0" spc="127" dirty="0">
                <a:solidFill>
                  <a:srgbClr val="404040"/>
                </a:solidFill>
                <a:latin typeface="Arial"/>
                <a:cs typeface="Arial"/>
              </a:rPr>
              <a:t> </a:t>
            </a:r>
            <a:r>
              <a:rPr sz="1350" kern="0" dirty="0">
                <a:solidFill>
                  <a:srgbClr val="404040"/>
                </a:solidFill>
                <a:latin typeface="Arial"/>
                <a:cs typeface="Arial"/>
              </a:rPr>
              <a:t>does</a:t>
            </a:r>
            <a:r>
              <a:rPr sz="1350" kern="0" spc="158" dirty="0">
                <a:solidFill>
                  <a:srgbClr val="404040"/>
                </a:solidFill>
                <a:latin typeface="Arial"/>
                <a:cs typeface="Arial"/>
              </a:rPr>
              <a:t> </a:t>
            </a:r>
            <a:r>
              <a:rPr sz="1350" kern="0" spc="75" dirty="0">
                <a:solidFill>
                  <a:srgbClr val="404040"/>
                </a:solidFill>
                <a:latin typeface="Arial"/>
                <a:cs typeface="Arial"/>
              </a:rPr>
              <a:t>not</a:t>
            </a:r>
            <a:r>
              <a:rPr sz="1350" kern="0" spc="143" dirty="0">
                <a:solidFill>
                  <a:srgbClr val="404040"/>
                </a:solidFill>
                <a:latin typeface="Arial"/>
                <a:cs typeface="Arial"/>
              </a:rPr>
              <a:t> </a:t>
            </a:r>
            <a:r>
              <a:rPr sz="1350" kern="0" dirty="0">
                <a:solidFill>
                  <a:srgbClr val="404040"/>
                </a:solidFill>
                <a:latin typeface="Arial"/>
                <a:cs typeface="Arial"/>
              </a:rPr>
              <a:t>constitute</a:t>
            </a:r>
            <a:r>
              <a:rPr sz="1350" kern="0" spc="150" dirty="0">
                <a:solidFill>
                  <a:srgbClr val="404040"/>
                </a:solidFill>
                <a:latin typeface="Arial"/>
                <a:cs typeface="Arial"/>
              </a:rPr>
              <a:t> </a:t>
            </a:r>
            <a:r>
              <a:rPr sz="1350" kern="0" dirty="0">
                <a:solidFill>
                  <a:srgbClr val="404040"/>
                </a:solidFill>
                <a:latin typeface="Arial"/>
                <a:cs typeface="Arial"/>
              </a:rPr>
              <a:t>legal</a:t>
            </a:r>
            <a:r>
              <a:rPr sz="1350" kern="0" spc="158" dirty="0">
                <a:solidFill>
                  <a:srgbClr val="404040"/>
                </a:solidFill>
                <a:latin typeface="Arial"/>
                <a:cs typeface="Arial"/>
              </a:rPr>
              <a:t> </a:t>
            </a:r>
            <a:r>
              <a:rPr sz="1350" kern="0" dirty="0">
                <a:solidFill>
                  <a:srgbClr val="404040"/>
                </a:solidFill>
                <a:latin typeface="Arial"/>
                <a:cs typeface="Arial"/>
              </a:rPr>
              <a:t>or</a:t>
            </a:r>
            <a:r>
              <a:rPr sz="1350" kern="0" spc="165" dirty="0">
                <a:solidFill>
                  <a:srgbClr val="404040"/>
                </a:solidFill>
                <a:latin typeface="Arial"/>
                <a:cs typeface="Arial"/>
              </a:rPr>
              <a:t> </a:t>
            </a:r>
            <a:r>
              <a:rPr sz="1350" kern="0" dirty="0">
                <a:solidFill>
                  <a:srgbClr val="404040"/>
                </a:solidFill>
                <a:latin typeface="Arial"/>
                <a:cs typeface="Arial"/>
              </a:rPr>
              <a:t>tax</a:t>
            </a:r>
            <a:r>
              <a:rPr sz="1350" kern="0" spc="150" dirty="0">
                <a:solidFill>
                  <a:srgbClr val="404040"/>
                </a:solidFill>
                <a:latin typeface="Arial"/>
                <a:cs typeface="Arial"/>
              </a:rPr>
              <a:t> </a:t>
            </a:r>
            <a:r>
              <a:rPr sz="1350" kern="0" dirty="0">
                <a:solidFill>
                  <a:srgbClr val="404040"/>
                </a:solidFill>
                <a:latin typeface="Arial"/>
                <a:cs typeface="Arial"/>
              </a:rPr>
              <a:t>advice.</a:t>
            </a:r>
            <a:r>
              <a:rPr sz="1350" kern="0" spc="675" dirty="0">
                <a:solidFill>
                  <a:srgbClr val="404040"/>
                </a:solidFill>
                <a:latin typeface="Arial"/>
                <a:cs typeface="Arial"/>
              </a:rPr>
              <a:t> </a:t>
            </a:r>
            <a:r>
              <a:rPr sz="1350" kern="0" spc="-45" dirty="0">
                <a:solidFill>
                  <a:srgbClr val="404040"/>
                </a:solidFill>
                <a:latin typeface="Arial"/>
                <a:cs typeface="Arial"/>
              </a:rPr>
              <a:t>PCIA</a:t>
            </a:r>
            <a:r>
              <a:rPr sz="1350" kern="0" spc="195" dirty="0">
                <a:solidFill>
                  <a:srgbClr val="404040"/>
                </a:solidFill>
                <a:latin typeface="Arial"/>
                <a:cs typeface="Arial"/>
              </a:rPr>
              <a:t> </a:t>
            </a:r>
            <a:r>
              <a:rPr sz="1350" kern="0" dirty="0">
                <a:solidFill>
                  <a:srgbClr val="404040"/>
                </a:solidFill>
                <a:latin typeface="Arial"/>
                <a:cs typeface="Arial"/>
              </a:rPr>
              <a:t>and</a:t>
            </a:r>
            <a:r>
              <a:rPr sz="1350" kern="0" spc="165" dirty="0">
                <a:solidFill>
                  <a:srgbClr val="404040"/>
                </a:solidFill>
                <a:latin typeface="Arial"/>
                <a:cs typeface="Arial"/>
              </a:rPr>
              <a:t> </a:t>
            </a:r>
            <a:r>
              <a:rPr sz="1350" kern="0" dirty="0">
                <a:solidFill>
                  <a:srgbClr val="404040"/>
                </a:solidFill>
                <a:latin typeface="Arial"/>
                <a:cs typeface="Arial"/>
              </a:rPr>
              <a:t>its</a:t>
            </a:r>
            <a:r>
              <a:rPr sz="1350" kern="0" spc="150" dirty="0">
                <a:solidFill>
                  <a:srgbClr val="404040"/>
                </a:solidFill>
                <a:latin typeface="Arial"/>
                <a:cs typeface="Arial"/>
              </a:rPr>
              <a:t> </a:t>
            </a:r>
            <a:r>
              <a:rPr sz="1350" kern="0" dirty="0">
                <a:solidFill>
                  <a:srgbClr val="404040"/>
                </a:solidFill>
                <a:latin typeface="Arial"/>
                <a:cs typeface="Arial"/>
              </a:rPr>
              <a:t>associates</a:t>
            </a:r>
            <a:r>
              <a:rPr sz="1350" kern="0" spc="105" dirty="0">
                <a:solidFill>
                  <a:srgbClr val="404040"/>
                </a:solidFill>
                <a:latin typeface="Arial"/>
                <a:cs typeface="Arial"/>
              </a:rPr>
              <a:t> </a:t>
            </a:r>
            <a:r>
              <a:rPr sz="1350" kern="0" dirty="0">
                <a:solidFill>
                  <a:srgbClr val="404040"/>
                </a:solidFill>
                <a:latin typeface="Arial"/>
                <a:cs typeface="Arial"/>
              </a:rPr>
              <a:t>do</a:t>
            </a:r>
            <a:r>
              <a:rPr sz="1350" kern="0" spc="150" dirty="0">
                <a:solidFill>
                  <a:srgbClr val="404040"/>
                </a:solidFill>
                <a:latin typeface="Arial"/>
                <a:cs typeface="Arial"/>
              </a:rPr>
              <a:t> </a:t>
            </a:r>
            <a:r>
              <a:rPr sz="1350" kern="0" spc="75" dirty="0">
                <a:solidFill>
                  <a:srgbClr val="404040"/>
                </a:solidFill>
                <a:latin typeface="Arial"/>
                <a:cs typeface="Arial"/>
              </a:rPr>
              <a:t>not</a:t>
            </a:r>
            <a:r>
              <a:rPr sz="1350" kern="0" spc="165" dirty="0">
                <a:solidFill>
                  <a:srgbClr val="404040"/>
                </a:solidFill>
                <a:latin typeface="Arial"/>
                <a:cs typeface="Arial"/>
              </a:rPr>
              <a:t> </a:t>
            </a:r>
            <a:r>
              <a:rPr sz="1350" kern="0" dirty="0">
                <a:solidFill>
                  <a:srgbClr val="404040"/>
                </a:solidFill>
                <a:latin typeface="Arial"/>
                <a:cs typeface="Arial"/>
              </a:rPr>
              <a:t>provide</a:t>
            </a:r>
            <a:r>
              <a:rPr sz="1350" kern="0" spc="127" dirty="0">
                <a:solidFill>
                  <a:srgbClr val="404040"/>
                </a:solidFill>
                <a:latin typeface="Arial"/>
                <a:cs typeface="Arial"/>
              </a:rPr>
              <a:t> </a:t>
            </a:r>
            <a:r>
              <a:rPr sz="1350" kern="0" dirty="0">
                <a:solidFill>
                  <a:srgbClr val="404040"/>
                </a:solidFill>
                <a:latin typeface="Arial"/>
                <a:cs typeface="Arial"/>
              </a:rPr>
              <a:t>legal</a:t>
            </a:r>
            <a:r>
              <a:rPr sz="1350" kern="0" spc="165" dirty="0">
                <a:solidFill>
                  <a:srgbClr val="404040"/>
                </a:solidFill>
                <a:latin typeface="Arial"/>
                <a:cs typeface="Arial"/>
              </a:rPr>
              <a:t> </a:t>
            </a:r>
            <a:r>
              <a:rPr sz="1350" kern="0" dirty="0">
                <a:solidFill>
                  <a:srgbClr val="404040"/>
                </a:solidFill>
                <a:latin typeface="Arial"/>
                <a:cs typeface="Arial"/>
              </a:rPr>
              <a:t>or</a:t>
            </a:r>
            <a:r>
              <a:rPr sz="1350" kern="0" spc="143" dirty="0">
                <a:solidFill>
                  <a:srgbClr val="404040"/>
                </a:solidFill>
                <a:latin typeface="Arial"/>
                <a:cs typeface="Arial"/>
              </a:rPr>
              <a:t> </a:t>
            </a:r>
            <a:r>
              <a:rPr sz="1350" kern="0" dirty="0">
                <a:solidFill>
                  <a:srgbClr val="404040"/>
                </a:solidFill>
                <a:latin typeface="Arial"/>
                <a:cs typeface="Arial"/>
              </a:rPr>
              <a:t>tax</a:t>
            </a:r>
            <a:r>
              <a:rPr sz="1350" kern="0" spc="180" dirty="0">
                <a:solidFill>
                  <a:srgbClr val="404040"/>
                </a:solidFill>
                <a:latin typeface="Arial"/>
                <a:cs typeface="Arial"/>
              </a:rPr>
              <a:t> </a:t>
            </a:r>
            <a:r>
              <a:rPr sz="1350" kern="0" dirty="0">
                <a:solidFill>
                  <a:srgbClr val="404040"/>
                </a:solidFill>
                <a:latin typeface="Arial"/>
                <a:cs typeface="Arial"/>
              </a:rPr>
              <a:t>advice.</a:t>
            </a:r>
            <a:r>
              <a:rPr sz="1350" kern="0" spc="668" dirty="0">
                <a:solidFill>
                  <a:srgbClr val="404040"/>
                </a:solidFill>
                <a:latin typeface="Arial"/>
                <a:cs typeface="Arial"/>
              </a:rPr>
              <a:t> </a:t>
            </a:r>
            <a:r>
              <a:rPr sz="1350" kern="0" spc="-15" dirty="0">
                <a:solidFill>
                  <a:srgbClr val="404040"/>
                </a:solidFill>
                <a:latin typeface="Arial"/>
                <a:cs typeface="Arial"/>
              </a:rPr>
              <a:t>Individu </a:t>
            </a:r>
            <a:r>
              <a:rPr sz="1350" kern="0" spc="15" dirty="0">
                <a:solidFill>
                  <a:srgbClr val="404040"/>
                </a:solidFill>
                <a:latin typeface="Arial"/>
                <a:cs typeface="Arial"/>
              </a:rPr>
              <a:t>professional</a:t>
            </a:r>
            <a:r>
              <a:rPr sz="1350" kern="0" spc="90" dirty="0">
                <a:solidFill>
                  <a:srgbClr val="404040"/>
                </a:solidFill>
                <a:latin typeface="Arial"/>
                <a:cs typeface="Arial"/>
              </a:rPr>
              <a:t> </a:t>
            </a:r>
            <a:r>
              <a:rPr sz="1350" kern="0" spc="15" dirty="0">
                <a:solidFill>
                  <a:srgbClr val="404040"/>
                </a:solidFill>
                <a:latin typeface="Arial"/>
                <a:cs typeface="Arial"/>
              </a:rPr>
              <a:t>specializing</a:t>
            </a:r>
            <a:r>
              <a:rPr sz="1350" kern="0" spc="98" dirty="0">
                <a:solidFill>
                  <a:srgbClr val="404040"/>
                </a:solidFill>
                <a:latin typeface="Arial"/>
                <a:cs typeface="Arial"/>
              </a:rPr>
              <a:t> </a:t>
            </a:r>
            <a:r>
              <a:rPr sz="1350" kern="0" spc="15" dirty="0">
                <a:solidFill>
                  <a:srgbClr val="404040"/>
                </a:solidFill>
                <a:latin typeface="Arial"/>
                <a:cs typeface="Arial"/>
              </a:rPr>
              <a:t>in</a:t>
            </a:r>
            <a:r>
              <a:rPr sz="1350" kern="0" spc="135" dirty="0">
                <a:solidFill>
                  <a:srgbClr val="404040"/>
                </a:solidFill>
                <a:latin typeface="Arial"/>
                <a:cs typeface="Arial"/>
              </a:rPr>
              <a:t> </a:t>
            </a:r>
            <a:r>
              <a:rPr sz="1350" kern="0" spc="15" dirty="0">
                <a:solidFill>
                  <a:srgbClr val="404040"/>
                </a:solidFill>
                <a:latin typeface="Arial"/>
                <a:cs typeface="Arial"/>
              </a:rPr>
              <a:t>the</a:t>
            </a:r>
            <a:r>
              <a:rPr sz="1350" kern="0" spc="165" dirty="0">
                <a:solidFill>
                  <a:srgbClr val="404040"/>
                </a:solidFill>
                <a:latin typeface="Arial"/>
                <a:cs typeface="Arial"/>
              </a:rPr>
              <a:t> </a:t>
            </a:r>
            <a:r>
              <a:rPr sz="1350" kern="0" spc="15" dirty="0">
                <a:solidFill>
                  <a:srgbClr val="404040"/>
                </a:solidFill>
                <a:latin typeface="Arial"/>
                <a:cs typeface="Arial"/>
              </a:rPr>
              <a:t>fields</a:t>
            </a:r>
            <a:r>
              <a:rPr sz="1350" kern="0" spc="113" dirty="0">
                <a:solidFill>
                  <a:srgbClr val="404040"/>
                </a:solidFill>
                <a:latin typeface="Arial"/>
                <a:cs typeface="Arial"/>
              </a:rPr>
              <a:t> </a:t>
            </a:r>
            <a:r>
              <a:rPr sz="1350" kern="0" spc="15" dirty="0">
                <a:solidFill>
                  <a:srgbClr val="404040"/>
                </a:solidFill>
                <a:latin typeface="Arial"/>
                <a:cs typeface="Arial"/>
              </a:rPr>
              <a:t>of</a:t>
            </a:r>
            <a:r>
              <a:rPr sz="1350" kern="0" spc="150" dirty="0">
                <a:solidFill>
                  <a:srgbClr val="404040"/>
                </a:solidFill>
                <a:latin typeface="Arial"/>
                <a:cs typeface="Arial"/>
              </a:rPr>
              <a:t> </a:t>
            </a:r>
            <a:r>
              <a:rPr sz="1350" kern="0" spc="15" dirty="0">
                <a:solidFill>
                  <a:srgbClr val="404040"/>
                </a:solidFill>
                <a:latin typeface="Arial"/>
                <a:cs typeface="Arial"/>
              </a:rPr>
              <a:t>legal,</a:t>
            </a:r>
            <a:r>
              <a:rPr sz="1350" kern="0" spc="120" dirty="0">
                <a:solidFill>
                  <a:srgbClr val="404040"/>
                </a:solidFill>
                <a:latin typeface="Arial"/>
                <a:cs typeface="Arial"/>
              </a:rPr>
              <a:t> </a:t>
            </a:r>
            <a:r>
              <a:rPr sz="1350" kern="0" spc="15" dirty="0">
                <a:solidFill>
                  <a:srgbClr val="404040"/>
                </a:solidFill>
                <a:latin typeface="Arial"/>
                <a:cs typeface="Arial"/>
              </a:rPr>
              <a:t>tax,</a:t>
            </a:r>
            <a:r>
              <a:rPr sz="1350" kern="0" spc="143" dirty="0">
                <a:solidFill>
                  <a:srgbClr val="404040"/>
                </a:solidFill>
                <a:latin typeface="Arial"/>
                <a:cs typeface="Arial"/>
              </a:rPr>
              <a:t> </a:t>
            </a:r>
            <a:r>
              <a:rPr sz="1350" kern="0" spc="15" dirty="0">
                <a:solidFill>
                  <a:srgbClr val="404040"/>
                </a:solidFill>
                <a:latin typeface="Arial"/>
                <a:cs typeface="Arial"/>
              </a:rPr>
              <a:t>or</a:t>
            </a:r>
            <a:r>
              <a:rPr sz="1350" kern="0" spc="143" dirty="0">
                <a:solidFill>
                  <a:srgbClr val="404040"/>
                </a:solidFill>
                <a:latin typeface="Arial"/>
                <a:cs typeface="Arial"/>
              </a:rPr>
              <a:t> </a:t>
            </a:r>
            <a:r>
              <a:rPr sz="1350" kern="0" spc="15" dirty="0">
                <a:solidFill>
                  <a:srgbClr val="404040"/>
                </a:solidFill>
                <a:latin typeface="Arial"/>
                <a:cs typeface="Arial"/>
              </a:rPr>
              <a:t>accounting</a:t>
            </a:r>
            <a:r>
              <a:rPr sz="1350" kern="0" spc="113" dirty="0">
                <a:solidFill>
                  <a:srgbClr val="404040"/>
                </a:solidFill>
                <a:latin typeface="Arial"/>
                <a:cs typeface="Arial"/>
              </a:rPr>
              <a:t> </a:t>
            </a:r>
            <a:r>
              <a:rPr sz="1350" kern="0" spc="15" dirty="0">
                <a:solidFill>
                  <a:srgbClr val="404040"/>
                </a:solidFill>
                <a:latin typeface="Arial"/>
                <a:cs typeface="Arial"/>
              </a:rPr>
              <a:t>regarding</a:t>
            </a:r>
            <a:r>
              <a:rPr sz="1350" kern="0" spc="120" dirty="0">
                <a:solidFill>
                  <a:srgbClr val="404040"/>
                </a:solidFill>
                <a:latin typeface="Arial"/>
                <a:cs typeface="Arial"/>
              </a:rPr>
              <a:t> </a:t>
            </a:r>
            <a:r>
              <a:rPr sz="1350" kern="0" spc="15" dirty="0">
                <a:solidFill>
                  <a:srgbClr val="404040"/>
                </a:solidFill>
                <a:latin typeface="Arial"/>
                <a:cs typeface="Arial"/>
              </a:rPr>
              <a:t>the</a:t>
            </a:r>
            <a:r>
              <a:rPr sz="1350" kern="0" spc="158" dirty="0">
                <a:solidFill>
                  <a:srgbClr val="404040"/>
                </a:solidFill>
                <a:latin typeface="Arial"/>
                <a:cs typeface="Arial"/>
              </a:rPr>
              <a:t> </a:t>
            </a:r>
            <a:r>
              <a:rPr sz="1350" kern="0" spc="15" dirty="0">
                <a:solidFill>
                  <a:srgbClr val="404040"/>
                </a:solidFill>
                <a:latin typeface="Arial"/>
                <a:cs typeface="Arial"/>
              </a:rPr>
              <a:t>applicability</a:t>
            </a:r>
            <a:r>
              <a:rPr sz="1350" kern="0" spc="127" dirty="0">
                <a:solidFill>
                  <a:srgbClr val="404040"/>
                </a:solidFill>
                <a:latin typeface="Arial"/>
                <a:cs typeface="Arial"/>
              </a:rPr>
              <a:t> </a:t>
            </a:r>
            <a:r>
              <a:rPr sz="1350" kern="0" spc="15" dirty="0">
                <a:solidFill>
                  <a:srgbClr val="404040"/>
                </a:solidFill>
                <a:latin typeface="Arial"/>
                <a:cs typeface="Arial"/>
              </a:rPr>
              <a:t>of</a:t>
            </a:r>
            <a:r>
              <a:rPr sz="1350" kern="0" spc="105" dirty="0">
                <a:solidFill>
                  <a:srgbClr val="404040"/>
                </a:solidFill>
                <a:latin typeface="Arial"/>
                <a:cs typeface="Arial"/>
              </a:rPr>
              <a:t> </a:t>
            </a:r>
            <a:r>
              <a:rPr sz="1350" kern="0" spc="15" dirty="0">
                <a:solidFill>
                  <a:srgbClr val="404040"/>
                </a:solidFill>
                <a:latin typeface="Arial"/>
                <a:cs typeface="Arial"/>
              </a:rPr>
              <a:t>this</a:t>
            </a:r>
            <a:r>
              <a:rPr sz="1350" kern="0" spc="135" dirty="0">
                <a:solidFill>
                  <a:srgbClr val="404040"/>
                </a:solidFill>
                <a:latin typeface="Arial"/>
                <a:cs typeface="Arial"/>
              </a:rPr>
              <a:t> </a:t>
            </a:r>
            <a:r>
              <a:rPr sz="1350" kern="0" spc="-15" dirty="0">
                <a:solidFill>
                  <a:srgbClr val="404040"/>
                </a:solidFill>
                <a:latin typeface="Arial"/>
                <a:cs typeface="Arial"/>
              </a:rPr>
              <a:t>informatio</a:t>
            </a:r>
            <a:endParaRPr sz="1350" kern="0">
              <a:solidFill>
                <a:sysClr val="windowText" lastClr="000000"/>
              </a:solidFill>
              <a:latin typeface="Arial"/>
              <a:cs typeface="Arial"/>
            </a:endParaRPr>
          </a:p>
          <a:p>
            <a:pPr defTabSz="1371600">
              <a:spcBef>
                <a:spcPts val="68"/>
              </a:spcBef>
            </a:pPr>
            <a:endParaRPr sz="1350" kern="0">
              <a:solidFill>
                <a:sysClr val="windowText" lastClr="000000"/>
              </a:solidFill>
              <a:latin typeface="Arial"/>
              <a:cs typeface="Arial"/>
            </a:endParaRPr>
          </a:p>
          <a:p>
            <a:pPr marR="7620" indent="420053" defTabSz="1371600"/>
            <a:r>
              <a:rPr sz="1350" kern="0" spc="15" dirty="0">
                <a:solidFill>
                  <a:srgbClr val="404040"/>
                </a:solidFill>
                <a:latin typeface="Arial"/>
                <a:cs typeface="Arial"/>
              </a:rPr>
              <a:t>Advisory</a:t>
            </a:r>
            <a:r>
              <a:rPr sz="1350" kern="0" spc="158" dirty="0">
                <a:solidFill>
                  <a:srgbClr val="404040"/>
                </a:solidFill>
                <a:latin typeface="Arial"/>
                <a:cs typeface="Arial"/>
              </a:rPr>
              <a:t> </a:t>
            </a:r>
            <a:r>
              <a:rPr sz="1350" kern="0" spc="15" dirty="0">
                <a:solidFill>
                  <a:srgbClr val="404040"/>
                </a:solidFill>
                <a:latin typeface="Arial"/>
                <a:cs typeface="Arial"/>
              </a:rPr>
              <a:t>products</a:t>
            </a:r>
            <a:r>
              <a:rPr sz="1350" kern="0" spc="165" dirty="0">
                <a:solidFill>
                  <a:srgbClr val="404040"/>
                </a:solidFill>
                <a:latin typeface="Arial"/>
                <a:cs typeface="Arial"/>
              </a:rPr>
              <a:t> </a:t>
            </a:r>
            <a:r>
              <a:rPr sz="1350" kern="0" spc="15" dirty="0">
                <a:solidFill>
                  <a:srgbClr val="404040"/>
                </a:solidFill>
                <a:latin typeface="Arial"/>
                <a:cs typeface="Arial"/>
              </a:rPr>
              <a:t>and</a:t>
            </a:r>
            <a:r>
              <a:rPr sz="1350" kern="0" spc="180" dirty="0">
                <a:solidFill>
                  <a:srgbClr val="404040"/>
                </a:solidFill>
                <a:latin typeface="Arial"/>
                <a:cs typeface="Arial"/>
              </a:rPr>
              <a:t> </a:t>
            </a:r>
            <a:r>
              <a:rPr sz="1350" kern="0" spc="15" dirty="0">
                <a:solidFill>
                  <a:srgbClr val="404040"/>
                </a:solidFill>
                <a:latin typeface="Arial"/>
                <a:cs typeface="Arial"/>
              </a:rPr>
              <a:t>services</a:t>
            </a:r>
            <a:r>
              <a:rPr sz="1350" kern="0" spc="143" dirty="0">
                <a:solidFill>
                  <a:srgbClr val="404040"/>
                </a:solidFill>
                <a:latin typeface="Arial"/>
                <a:cs typeface="Arial"/>
              </a:rPr>
              <a:t> </a:t>
            </a:r>
            <a:r>
              <a:rPr sz="1350" kern="0" spc="15" dirty="0">
                <a:solidFill>
                  <a:srgbClr val="404040"/>
                </a:solidFill>
                <a:latin typeface="Arial"/>
                <a:cs typeface="Arial"/>
              </a:rPr>
              <a:t>offered</a:t>
            </a:r>
            <a:r>
              <a:rPr sz="1350" kern="0" spc="180" dirty="0">
                <a:solidFill>
                  <a:srgbClr val="404040"/>
                </a:solidFill>
                <a:latin typeface="Arial"/>
                <a:cs typeface="Arial"/>
              </a:rPr>
              <a:t> </a:t>
            </a:r>
            <a:r>
              <a:rPr sz="1350" kern="0" spc="15" dirty="0">
                <a:solidFill>
                  <a:srgbClr val="404040"/>
                </a:solidFill>
                <a:latin typeface="Arial"/>
                <a:cs typeface="Arial"/>
              </a:rPr>
              <a:t>by</a:t>
            </a:r>
            <a:r>
              <a:rPr sz="1350" kern="0" spc="180" dirty="0">
                <a:solidFill>
                  <a:srgbClr val="404040"/>
                </a:solidFill>
                <a:latin typeface="Arial"/>
                <a:cs typeface="Arial"/>
              </a:rPr>
              <a:t> </a:t>
            </a:r>
            <a:r>
              <a:rPr sz="1350" kern="0" spc="15" dirty="0">
                <a:solidFill>
                  <a:srgbClr val="404040"/>
                </a:solidFill>
                <a:latin typeface="Arial"/>
                <a:cs typeface="Arial"/>
              </a:rPr>
              <a:t>Investment</a:t>
            </a:r>
            <a:r>
              <a:rPr sz="1350" kern="0" spc="158" dirty="0">
                <a:solidFill>
                  <a:srgbClr val="404040"/>
                </a:solidFill>
                <a:latin typeface="Arial"/>
                <a:cs typeface="Arial"/>
              </a:rPr>
              <a:t> </a:t>
            </a:r>
            <a:r>
              <a:rPr sz="1350" kern="0" spc="15" dirty="0">
                <a:solidFill>
                  <a:srgbClr val="404040"/>
                </a:solidFill>
                <a:latin typeface="Arial"/>
                <a:cs typeface="Arial"/>
              </a:rPr>
              <a:t>Adviser</a:t>
            </a:r>
            <a:r>
              <a:rPr sz="1350" kern="0" spc="127" dirty="0">
                <a:solidFill>
                  <a:srgbClr val="404040"/>
                </a:solidFill>
                <a:latin typeface="Arial"/>
                <a:cs typeface="Arial"/>
              </a:rPr>
              <a:t> </a:t>
            </a:r>
            <a:r>
              <a:rPr sz="1350" kern="0" spc="15" dirty="0">
                <a:solidFill>
                  <a:srgbClr val="404040"/>
                </a:solidFill>
                <a:latin typeface="Arial"/>
                <a:cs typeface="Arial"/>
              </a:rPr>
              <a:t>Representatives</a:t>
            </a:r>
            <a:r>
              <a:rPr sz="1350" kern="0" spc="150" dirty="0">
                <a:solidFill>
                  <a:srgbClr val="404040"/>
                </a:solidFill>
                <a:latin typeface="Arial"/>
                <a:cs typeface="Arial"/>
              </a:rPr>
              <a:t> </a:t>
            </a:r>
            <a:r>
              <a:rPr sz="1350" kern="0" spc="15" dirty="0">
                <a:solidFill>
                  <a:srgbClr val="404040"/>
                </a:solidFill>
                <a:latin typeface="Arial"/>
                <a:cs typeface="Arial"/>
              </a:rPr>
              <a:t>through</a:t>
            </a:r>
            <a:r>
              <a:rPr sz="1350" kern="0" spc="150" dirty="0">
                <a:solidFill>
                  <a:srgbClr val="404040"/>
                </a:solidFill>
                <a:latin typeface="Arial"/>
                <a:cs typeface="Arial"/>
              </a:rPr>
              <a:t> </a:t>
            </a:r>
            <a:r>
              <a:rPr sz="1350" kern="0" spc="15" dirty="0">
                <a:solidFill>
                  <a:srgbClr val="404040"/>
                </a:solidFill>
                <a:latin typeface="Arial"/>
                <a:cs typeface="Arial"/>
              </a:rPr>
              <a:t>Prime</a:t>
            </a:r>
            <a:r>
              <a:rPr sz="1350" kern="0" spc="165" dirty="0">
                <a:solidFill>
                  <a:srgbClr val="404040"/>
                </a:solidFill>
                <a:latin typeface="Arial"/>
                <a:cs typeface="Arial"/>
              </a:rPr>
              <a:t> </a:t>
            </a:r>
            <a:r>
              <a:rPr sz="1350" kern="0" spc="15" dirty="0">
                <a:solidFill>
                  <a:srgbClr val="404040"/>
                </a:solidFill>
                <a:latin typeface="Arial"/>
                <a:cs typeface="Arial"/>
              </a:rPr>
              <a:t>Capital</a:t>
            </a:r>
            <a:r>
              <a:rPr sz="1350" kern="0" spc="180" dirty="0">
                <a:solidFill>
                  <a:srgbClr val="404040"/>
                </a:solidFill>
                <a:latin typeface="Arial"/>
                <a:cs typeface="Arial"/>
              </a:rPr>
              <a:t> </a:t>
            </a:r>
            <a:r>
              <a:rPr sz="1350" kern="0" spc="15" dirty="0">
                <a:solidFill>
                  <a:srgbClr val="404040"/>
                </a:solidFill>
                <a:latin typeface="Arial"/>
                <a:cs typeface="Arial"/>
              </a:rPr>
              <a:t>Investment</a:t>
            </a:r>
            <a:r>
              <a:rPr sz="1350" kern="0" spc="158" dirty="0">
                <a:solidFill>
                  <a:srgbClr val="404040"/>
                </a:solidFill>
                <a:latin typeface="Arial"/>
                <a:cs typeface="Arial"/>
              </a:rPr>
              <a:t> </a:t>
            </a:r>
            <a:r>
              <a:rPr sz="1350" kern="0" spc="-15" dirty="0">
                <a:solidFill>
                  <a:srgbClr val="404040"/>
                </a:solidFill>
                <a:latin typeface="Arial"/>
                <a:cs typeface="Arial"/>
              </a:rPr>
              <a:t>Advisors, </a:t>
            </a:r>
            <a:r>
              <a:rPr sz="1350" kern="0" dirty="0">
                <a:solidFill>
                  <a:srgbClr val="404040"/>
                </a:solidFill>
                <a:latin typeface="Arial"/>
                <a:cs typeface="Arial"/>
              </a:rPr>
              <a:t>investment</a:t>
            </a:r>
            <a:r>
              <a:rPr sz="1350" kern="0" spc="38" dirty="0">
                <a:solidFill>
                  <a:srgbClr val="404040"/>
                </a:solidFill>
                <a:latin typeface="Arial"/>
                <a:cs typeface="Arial"/>
              </a:rPr>
              <a:t> </a:t>
            </a:r>
            <a:r>
              <a:rPr sz="1350" kern="0" dirty="0">
                <a:solidFill>
                  <a:srgbClr val="404040"/>
                </a:solidFill>
                <a:latin typeface="Arial"/>
                <a:cs typeface="Arial"/>
              </a:rPr>
              <a:t>adviser.</a:t>
            </a:r>
            <a:r>
              <a:rPr sz="1350" kern="0" spc="30" dirty="0">
                <a:solidFill>
                  <a:srgbClr val="404040"/>
                </a:solidFill>
                <a:latin typeface="Arial"/>
                <a:cs typeface="Arial"/>
              </a:rPr>
              <a:t> </a:t>
            </a:r>
            <a:r>
              <a:rPr sz="1350" kern="0" spc="-53" dirty="0">
                <a:solidFill>
                  <a:srgbClr val="404040"/>
                </a:solidFill>
                <a:latin typeface="Arial"/>
                <a:cs typeface="Arial"/>
              </a:rPr>
              <a:t>PCIA:</a:t>
            </a:r>
            <a:r>
              <a:rPr sz="1350" kern="0" spc="90" dirty="0">
                <a:solidFill>
                  <a:srgbClr val="404040"/>
                </a:solidFill>
                <a:latin typeface="Arial"/>
                <a:cs typeface="Arial"/>
              </a:rPr>
              <a:t> </a:t>
            </a:r>
            <a:r>
              <a:rPr sz="1350" kern="0" spc="-15" dirty="0">
                <a:solidFill>
                  <a:srgbClr val="404040"/>
                </a:solidFill>
                <a:latin typeface="Arial"/>
                <a:cs typeface="Arial"/>
              </a:rPr>
              <a:t>6201</a:t>
            </a:r>
            <a:r>
              <a:rPr sz="1350" kern="0" spc="105" dirty="0">
                <a:solidFill>
                  <a:srgbClr val="404040"/>
                </a:solidFill>
                <a:latin typeface="Arial"/>
                <a:cs typeface="Arial"/>
              </a:rPr>
              <a:t> </a:t>
            </a:r>
            <a:r>
              <a:rPr sz="1350" kern="0" dirty="0">
                <a:solidFill>
                  <a:srgbClr val="404040"/>
                </a:solidFill>
                <a:latin typeface="Arial"/>
                <a:cs typeface="Arial"/>
              </a:rPr>
              <a:t>College</a:t>
            </a:r>
            <a:r>
              <a:rPr sz="1350" kern="0" spc="45" dirty="0">
                <a:solidFill>
                  <a:srgbClr val="404040"/>
                </a:solidFill>
                <a:latin typeface="Arial"/>
                <a:cs typeface="Arial"/>
              </a:rPr>
              <a:t> </a:t>
            </a:r>
            <a:r>
              <a:rPr sz="1350" kern="0" dirty="0">
                <a:solidFill>
                  <a:srgbClr val="404040"/>
                </a:solidFill>
                <a:latin typeface="Arial"/>
                <a:cs typeface="Arial"/>
              </a:rPr>
              <a:t>Blvd.,</a:t>
            </a:r>
            <a:r>
              <a:rPr sz="1350" kern="0" spc="75" dirty="0">
                <a:solidFill>
                  <a:srgbClr val="404040"/>
                </a:solidFill>
                <a:latin typeface="Arial"/>
                <a:cs typeface="Arial"/>
              </a:rPr>
              <a:t> </a:t>
            </a:r>
            <a:r>
              <a:rPr sz="1350" kern="0" dirty="0">
                <a:solidFill>
                  <a:srgbClr val="404040"/>
                </a:solidFill>
                <a:latin typeface="Arial"/>
                <a:cs typeface="Arial"/>
              </a:rPr>
              <a:t>Suite#150,</a:t>
            </a:r>
            <a:r>
              <a:rPr sz="1350" kern="0" spc="113" dirty="0">
                <a:solidFill>
                  <a:srgbClr val="404040"/>
                </a:solidFill>
                <a:latin typeface="Arial"/>
                <a:cs typeface="Arial"/>
              </a:rPr>
              <a:t> </a:t>
            </a:r>
            <a:r>
              <a:rPr sz="1350" kern="0" dirty="0">
                <a:solidFill>
                  <a:srgbClr val="404040"/>
                </a:solidFill>
                <a:latin typeface="Arial"/>
                <a:cs typeface="Arial"/>
              </a:rPr>
              <a:t>Overland</a:t>
            </a:r>
            <a:r>
              <a:rPr sz="1350" kern="0" spc="45" dirty="0">
                <a:solidFill>
                  <a:srgbClr val="404040"/>
                </a:solidFill>
                <a:latin typeface="Arial"/>
                <a:cs typeface="Arial"/>
              </a:rPr>
              <a:t> </a:t>
            </a:r>
            <a:r>
              <a:rPr sz="1350" kern="0" dirty="0">
                <a:solidFill>
                  <a:srgbClr val="404040"/>
                </a:solidFill>
                <a:latin typeface="Arial"/>
                <a:cs typeface="Arial"/>
              </a:rPr>
              <a:t>Park,</a:t>
            </a:r>
            <a:r>
              <a:rPr sz="1350" kern="0" spc="75" dirty="0">
                <a:solidFill>
                  <a:srgbClr val="404040"/>
                </a:solidFill>
                <a:latin typeface="Arial"/>
                <a:cs typeface="Arial"/>
              </a:rPr>
              <a:t> </a:t>
            </a:r>
            <a:r>
              <a:rPr sz="1350" kern="0" spc="-15" dirty="0">
                <a:solidFill>
                  <a:srgbClr val="404040"/>
                </a:solidFill>
                <a:latin typeface="Arial"/>
                <a:cs typeface="Arial"/>
              </a:rPr>
              <a:t>KS</a:t>
            </a:r>
            <a:r>
              <a:rPr sz="1350" kern="0" spc="75" dirty="0">
                <a:solidFill>
                  <a:srgbClr val="404040"/>
                </a:solidFill>
                <a:latin typeface="Arial"/>
                <a:cs typeface="Arial"/>
              </a:rPr>
              <a:t> </a:t>
            </a:r>
            <a:r>
              <a:rPr sz="1350" kern="0" spc="-83" dirty="0">
                <a:solidFill>
                  <a:srgbClr val="404040"/>
                </a:solidFill>
                <a:latin typeface="Arial"/>
                <a:cs typeface="Arial"/>
              </a:rPr>
              <a:t>66211.</a:t>
            </a:r>
            <a:r>
              <a:rPr sz="1350" kern="0" spc="113" dirty="0">
                <a:solidFill>
                  <a:srgbClr val="404040"/>
                </a:solidFill>
                <a:latin typeface="Arial"/>
                <a:cs typeface="Arial"/>
              </a:rPr>
              <a:t> </a:t>
            </a:r>
            <a:r>
              <a:rPr sz="1350" kern="0" spc="-45" dirty="0">
                <a:solidFill>
                  <a:srgbClr val="404040"/>
                </a:solidFill>
                <a:latin typeface="Arial"/>
                <a:cs typeface="Arial"/>
              </a:rPr>
              <a:t>PCIA</a:t>
            </a:r>
            <a:r>
              <a:rPr sz="1350" kern="0" spc="105" dirty="0">
                <a:solidFill>
                  <a:srgbClr val="404040"/>
                </a:solidFill>
                <a:latin typeface="Arial"/>
                <a:cs typeface="Arial"/>
              </a:rPr>
              <a:t> </a:t>
            </a:r>
            <a:r>
              <a:rPr sz="1350" kern="0" dirty="0">
                <a:solidFill>
                  <a:srgbClr val="404040"/>
                </a:solidFill>
                <a:latin typeface="Arial"/>
                <a:cs typeface="Arial"/>
              </a:rPr>
              <a:t>doing</a:t>
            </a:r>
            <a:r>
              <a:rPr sz="1350" kern="0" spc="45" dirty="0">
                <a:solidFill>
                  <a:srgbClr val="404040"/>
                </a:solidFill>
                <a:latin typeface="Arial"/>
                <a:cs typeface="Arial"/>
              </a:rPr>
              <a:t> </a:t>
            </a:r>
            <a:r>
              <a:rPr sz="1350" kern="0" dirty="0">
                <a:solidFill>
                  <a:srgbClr val="404040"/>
                </a:solidFill>
                <a:latin typeface="Arial"/>
                <a:cs typeface="Arial"/>
              </a:rPr>
              <a:t>business</a:t>
            </a:r>
            <a:r>
              <a:rPr sz="1350" kern="0" spc="68" dirty="0">
                <a:solidFill>
                  <a:srgbClr val="404040"/>
                </a:solidFill>
                <a:latin typeface="Arial"/>
                <a:cs typeface="Arial"/>
              </a:rPr>
              <a:t> </a:t>
            </a:r>
            <a:r>
              <a:rPr sz="1350" kern="0" dirty="0">
                <a:solidFill>
                  <a:srgbClr val="404040"/>
                </a:solidFill>
                <a:latin typeface="Arial"/>
                <a:cs typeface="Arial"/>
              </a:rPr>
              <a:t>as</a:t>
            </a:r>
            <a:r>
              <a:rPr sz="1350" kern="0" spc="60" dirty="0">
                <a:solidFill>
                  <a:srgbClr val="404040"/>
                </a:solidFill>
                <a:latin typeface="Arial"/>
                <a:cs typeface="Arial"/>
              </a:rPr>
              <a:t> </a:t>
            </a:r>
            <a:r>
              <a:rPr sz="1350" kern="0" dirty="0">
                <a:solidFill>
                  <a:srgbClr val="404040"/>
                </a:solidFill>
                <a:latin typeface="Arial"/>
                <a:cs typeface="Arial"/>
              </a:rPr>
              <a:t>Prime</a:t>
            </a:r>
            <a:r>
              <a:rPr sz="1350" kern="0" spc="68" dirty="0">
                <a:solidFill>
                  <a:srgbClr val="404040"/>
                </a:solidFill>
                <a:latin typeface="Arial"/>
                <a:cs typeface="Arial"/>
              </a:rPr>
              <a:t> </a:t>
            </a:r>
            <a:r>
              <a:rPr sz="1350" kern="0" dirty="0">
                <a:solidFill>
                  <a:srgbClr val="404040"/>
                </a:solidFill>
                <a:latin typeface="Arial"/>
                <a:cs typeface="Arial"/>
              </a:rPr>
              <a:t>Capital</a:t>
            </a:r>
            <a:r>
              <a:rPr sz="1350" kern="0" spc="45" dirty="0">
                <a:solidFill>
                  <a:srgbClr val="404040"/>
                </a:solidFill>
                <a:latin typeface="Arial"/>
                <a:cs typeface="Arial"/>
              </a:rPr>
              <a:t> </a:t>
            </a:r>
            <a:r>
              <a:rPr sz="1350" kern="0" spc="-15" dirty="0">
                <a:solidFill>
                  <a:srgbClr val="404040"/>
                </a:solidFill>
                <a:latin typeface="Arial"/>
                <a:cs typeface="Arial"/>
              </a:rPr>
              <a:t>Financial</a:t>
            </a:r>
            <a:endParaRPr sz="1350" kern="0">
              <a:solidFill>
                <a:sysClr val="windowText" lastClr="000000"/>
              </a:solidFill>
              <a:latin typeface="Arial"/>
              <a:cs typeface="Arial"/>
            </a:endParaRPr>
          </a:p>
          <a:p>
            <a:pPr marL="4155758" defTabSz="1371600"/>
            <a:r>
              <a:rPr sz="1350" kern="0" dirty="0">
                <a:solidFill>
                  <a:srgbClr val="404040"/>
                </a:solidFill>
                <a:latin typeface="Arial"/>
                <a:cs typeface="Arial"/>
              </a:rPr>
              <a:t>services</a:t>
            </a:r>
            <a:r>
              <a:rPr sz="1350" kern="0" spc="150" dirty="0">
                <a:solidFill>
                  <a:srgbClr val="404040"/>
                </a:solidFill>
                <a:latin typeface="Arial"/>
                <a:cs typeface="Arial"/>
              </a:rPr>
              <a:t> </a:t>
            </a:r>
            <a:r>
              <a:rPr sz="1350" kern="0" dirty="0">
                <a:solidFill>
                  <a:srgbClr val="404040"/>
                </a:solidFill>
                <a:latin typeface="Arial"/>
                <a:cs typeface="Arial"/>
              </a:rPr>
              <a:t>may</a:t>
            </a:r>
            <a:r>
              <a:rPr sz="1350" kern="0" spc="210" dirty="0">
                <a:solidFill>
                  <a:srgbClr val="404040"/>
                </a:solidFill>
                <a:latin typeface="Arial"/>
                <a:cs typeface="Arial"/>
              </a:rPr>
              <a:t> </a:t>
            </a:r>
            <a:r>
              <a:rPr sz="1350" kern="0" dirty="0">
                <a:solidFill>
                  <a:srgbClr val="404040"/>
                </a:solidFill>
                <a:latin typeface="Arial"/>
                <a:cs typeface="Arial"/>
              </a:rPr>
              <a:t>be</a:t>
            </a:r>
            <a:r>
              <a:rPr sz="1350" kern="0" spc="240" dirty="0">
                <a:solidFill>
                  <a:srgbClr val="404040"/>
                </a:solidFill>
                <a:latin typeface="Arial"/>
                <a:cs typeface="Arial"/>
              </a:rPr>
              <a:t> </a:t>
            </a:r>
            <a:r>
              <a:rPr sz="1350" kern="0" dirty="0">
                <a:solidFill>
                  <a:srgbClr val="404040"/>
                </a:solidFill>
                <a:latin typeface="Arial"/>
                <a:cs typeface="Arial"/>
              </a:rPr>
              <a:t>provided</a:t>
            </a:r>
            <a:r>
              <a:rPr sz="1350" kern="0" spc="180" dirty="0">
                <a:solidFill>
                  <a:srgbClr val="404040"/>
                </a:solidFill>
                <a:latin typeface="Arial"/>
                <a:cs typeface="Arial"/>
              </a:rPr>
              <a:t> </a:t>
            </a:r>
            <a:r>
              <a:rPr sz="1350" kern="0" dirty="0">
                <a:solidFill>
                  <a:srgbClr val="404040"/>
                </a:solidFill>
                <a:latin typeface="Arial"/>
                <a:cs typeface="Arial"/>
              </a:rPr>
              <a:t>by</a:t>
            </a:r>
            <a:r>
              <a:rPr sz="1350" kern="0" spc="217" dirty="0">
                <a:solidFill>
                  <a:srgbClr val="404040"/>
                </a:solidFill>
                <a:latin typeface="Arial"/>
                <a:cs typeface="Arial"/>
              </a:rPr>
              <a:t> </a:t>
            </a:r>
            <a:r>
              <a:rPr sz="1350" kern="0" dirty="0">
                <a:solidFill>
                  <a:srgbClr val="404040"/>
                </a:solidFill>
                <a:latin typeface="Arial"/>
                <a:cs typeface="Arial"/>
              </a:rPr>
              <a:t>affiliates</a:t>
            </a:r>
            <a:r>
              <a:rPr sz="1350" kern="0" spc="180" dirty="0">
                <a:solidFill>
                  <a:srgbClr val="404040"/>
                </a:solidFill>
                <a:latin typeface="Arial"/>
                <a:cs typeface="Arial"/>
              </a:rPr>
              <a:t> </a:t>
            </a:r>
            <a:r>
              <a:rPr sz="1350" kern="0" dirty="0">
                <a:solidFill>
                  <a:srgbClr val="404040"/>
                </a:solidFill>
                <a:latin typeface="Arial"/>
                <a:cs typeface="Arial"/>
              </a:rPr>
              <a:t>of</a:t>
            </a:r>
            <a:r>
              <a:rPr sz="1350" kern="0" spc="225" dirty="0">
                <a:solidFill>
                  <a:srgbClr val="404040"/>
                </a:solidFill>
                <a:latin typeface="Arial"/>
                <a:cs typeface="Arial"/>
              </a:rPr>
              <a:t> </a:t>
            </a:r>
            <a:r>
              <a:rPr sz="1350" kern="0" dirty="0">
                <a:solidFill>
                  <a:srgbClr val="404040"/>
                </a:solidFill>
                <a:latin typeface="Arial"/>
                <a:cs typeface="Arial"/>
              </a:rPr>
              <a:t>Prime</a:t>
            </a:r>
            <a:r>
              <a:rPr sz="1350" kern="0" spc="203" dirty="0">
                <a:solidFill>
                  <a:srgbClr val="404040"/>
                </a:solidFill>
                <a:latin typeface="Arial"/>
                <a:cs typeface="Arial"/>
              </a:rPr>
              <a:t> </a:t>
            </a:r>
            <a:r>
              <a:rPr sz="1350" kern="0" dirty="0">
                <a:solidFill>
                  <a:srgbClr val="404040"/>
                </a:solidFill>
                <a:latin typeface="Arial"/>
                <a:cs typeface="Arial"/>
              </a:rPr>
              <a:t>Capital</a:t>
            </a:r>
            <a:r>
              <a:rPr sz="1350" kern="0" spc="180" dirty="0">
                <a:solidFill>
                  <a:srgbClr val="404040"/>
                </a:solidFill>
                <a:latin typeface="Arial"/>
                <a:cs typeface="Arial"/>
              </a:rPr>
              <a:t> </a:t>
            </a:r>
            <a:r>
              <a:rPr sz="1350" kern="0" spc="-15" dirty="0">
                <a:solidFill>
                  <a:srgbClr val="404040"/>
                </a:solidFill>
                <a:latin typeface="Arial"/>
                <a:cs typeface="Arial"/>
              </a:rPr>
              <a:t>Financial.</a:t>
            </a:r>
            <a:endParaRPr sz="1350" kern="0">
              <a:solidFill>
                <a:sysClr val="windowText" lastClr="000000"/>
              </a:solidFill>
              <a:latin typeface="Arial"/>
              <a:cs typeface="Arial"/>
            </a:endParaRPr>
          </a:p>
        </p:txBody>
      </p:sp>
      <p:grpSp>
        <p:nvGrpSpPr>
          <p:cNvPr id="5" name="object 5"/>
          <p:cNvGrpSpPr/>
          <p:nvPr/>
        </p:nvGrpSpPr>
        <p:grpSpPr>
          <a:xfrm>
            <a:off x="5334001" y="774705"/>
            <a:ext cx="7150418" cy="2400300"/>
            <a:chOff x="3556000" y="516470"/>
            <a:chExt cx="4766945" cy="1600200"/>
          </a:xfrm>
        </p:grpSpPr>
        <p:pic>
          <p:nvPicPr>
            <p:cNvPr id="6" name="object 6"/>
            <p:cNvPicPr/>
            <p:nvPr/>
          </p:nvPicPr>
          <p:blipFill>
            <a:blip r:embed="rId2" cstate="print"/>
            <a:stretch>
              <a:fillRect/>
            </a:stretch>
          </p:blipFill>
          <p:spPr>
            <a:xfrm>
              <a:off x="3984448" y="612332"/>
              <a:ext cx="4223091" cy="1338971"/>
            </a:xfrm>
            <a:prstGeom prst="rect">
              <a:avLst/>
            </a:prstGeom>
          </p:spPr>
        </p:pic>
        <p:sp>
          <p:nvSpPr>
            <p:cNvPr id="7" name="object 7"/>
            <p:cNvSpPr/>
            <p:nvPr/>
          </p:nvSpPr>
          <p:spPr>
            <a:xfrm>
              <a:off x="3556000" y="516470"/>
              <a:ext cx="4766945" cy="1600200"/>
            </a:xfrm>
            <a:custGeom>
              <a:avLst/>
              <a:gdLst/>
              <a:ahLst/>
              <a:cxnLst/>
              <a:rect l="l" t="t" r="r" b="b"/>
              <a:pathLst>
                <a:path w="4766945" h="1600200">
                  <a:moveTo>
                    <a:pt x="4766729" y="0"/>
                  </a:moveTo>
                  <a:lnTo>
                    <a:pt x="0" y="0"/>
                  </a:lnTo>
                  <a:lnTo>
                    <a:pt x="0" y="1600200"/>
                  </a:lnTo>
                  <a:lnTo>
                    <a:pt x="4766729" y="1600200"/>
                  </a:lnTo>
                  <a:lnTo>
                    <a:pt x="4766729" y="0"/>
                  </a:lnTo>
                  <a:close/>
                </a:path>
              </a:pathLst>
            </a:custGeom>
            <a:solidFill>
              <a:srgbClr val="FFFFFF"/>
            </a:solidFill>
          </p:spPr>
          <p:txBody>
            <a:bodyPr wrap="square" lIns="0" tIns="0" rIns="0" bIns="0" rtlCol="0"/>
            <a:lstStyle/>
            <a:p>
              <a:pPr defTabSz="1371600"/>
              <a:endParaRPr sz="2700" kern="0">
                <a:solidFill>
                  <a:sysClr val="windowText" lastClr="000000"/>
                </a:solidFill>
              </a:endParaRPr>
            </a:p>
          </p:txBody>
        </p:sp>
      </p:grpSp>
      <p:pic>
        <p:nvPicPr>
          <p:cNvPr id="8" name="object 8"/>
          <p:cNvPicPr/>
          <p:nvPr/>
        </p:nvPicPr>
        <p:blipFill>
          <a:blip r:embed="rId3" cstate="print"/>
          <a:stretch>
            <a:fillRect/>
          </a:stretch>
        </p:blipFill>
        <p:spPr>
          <a:xfrm>
            <a:off x="1023975" y="9385973"/>
            <a:ext cx="1894662" cy="600713"/>
          </a:xfrm>
          <a:prstGeom prst="rect">
            <a:avLst/>
          </a:prstGeom>
        </p:spPr>
      </p:pic>
      <p:sp>
        <p:nvSpPr>
          <p:cNvPr id="9" name="object 9"/>
          <p:cNvSpPr/>
          <p:nvPr/>
        </p:nvSpPr>
        <p:spPr>
          <a:xfrm>
            <a:off x="1663694" y="2920994"/>
            <a:ext cx="10980420" cy="4712018"/>
          </a:xfrm>
          <a:custGeom>
            <a:avLst/>
            <a:gdLst/>
            <a:ahLst/>
            <a:cxnLst/>
            <a:rect l="l" t="t" r="r" b="b"/>
            <a:pathLst>
              <a:path w="7320280" h="3141345">
                <a:moveTo>
                  <a:pt x="0" y="3141129"/>
                </a:moveTo>
                <a:lnTo>
                  <a:pt x="7320280" y="3141129"/>
                </a:lnTo>
                <a:lnTo>
                  <a:pt x="7320280" y="0"/>
                </a:lnTo>
                <a:lnTo>
                  <a:pt x="0" y="0"/>
                </a:lnTo>
                <a:lnTo>
                  <a:pt x="0" y="3141129"/>
                </a:lnTo>
                <a:close/>
              </a:path>
            </a:pathLst>
          </a:custGeom>
          <a:solidFill>
            <a:srgbClr val="FFFFFF"/>
          </a:solidFill>
        </p:spPr>
        <p:txBody>
          <a:bodyPr wrap="square" lIns="0" tIns="0" rIns="0" bIns="0" rtlCol="0"/>
          <a:lstStyle/>
          <a:p>
            <a:pPr defTabSz="1371600"/>
            <a:endParaRPr sz="2700" kern="0">
              <a:solidFill>
                <a:sysClr val="windowText" lastClr="000000"/>
              </a:solidFill>
            </a:endParaRPr>
          </a:p>
        </p:txBody>
      </p:sp>
      <p:grpSp>
        <p:nvGrpSpPr>
          <p:cNvPr id="10" name="object 10"/>
          <p:cNvGrpSpPr/>
          <p:nvPr/>
        </p:nvGrpSpPr>
        <p:grpSpPr>
          <a:xfrm>
            <a:off x="12644113" y="1694687"/>
            <a:ext cx="4399598" cy="6417945"/>
            <a:chOff x="8429408" y="1129791"/>
            <a:chExt cx="2933065" cy="4278630"/>
          </a:xfrm>
        </p:grpSpPr>
        <p:sp>
          <p:nvSpPr>
            <p:cNvPr id="11" name="object 11"/>
            <p:cNvSpPr/>
            <p:nvPr/>
          </p:nvSpPr>
          <p:spPr>
            <a:xfrm>
              <a:off x="10270654" y="1947329"/>
              <a:ext cx="1092200" cy="3141345"/>
            </a:xfrm>
            <a:custGeom>
              <a:avLst/>
              <a:gdLst/>
              <a:ahLst/>
              <a:cxnLst/>
              <a:rect l="l" t="t" r="r" b="b"/>
              <a:pathLst>
                <a:path w="1092200" h="3141345">
                  <a:moveTo>
                    <a:pt x="0" y="3141129"/>
                  </a:moveTo>
                  <a:lnTo>
                    <a:pt x="1091603" y="3141129"/>
                  </a:lnTo>
                  <a:lnTo>
                    <a:pt x="1091603" y="0"/>
                  </a:lnTo>
                  <a:lnTo>
                    <a:pt x="0" y="0"/>
                  </a:lnTo>
                  <a:lnTo>
                    <a:pt x="0" y="3141129"/>
                  </a:lnTo>
                  <a:close/>
                </a:path>
              </a:pathLst>
            </a:custGeom>
            <a:solidFill>
              <a:srgbClr val="FFFFFF"/>
            </a:solidFill>
          </p:spPr>
          <p:txBody>
            <a:bodyPr wrap="square" lIns="0" tIns="0" rIns="0" bIns="0" rtlCol="0"/>
            <a:lstStyle/>
            <a:p>
              <a:pPr defTabSz="1371600"/>
              <a:endParaRPr sz="2700" kern="0">
                <a:solidFill>
                  <a:sysClr val="windowText" lastClr="000000"/>
                </a:solidFill>
              </a:endParaRPr>
            </a:p>
          </p:txBody>
        </p:sp>
        <p:sp>
          <p:nvSpPr>
            <p:cNvPr id="12" name="object 12"/>
            <p:cNvSpPr/>
            <p:nvPr/>
          </p:nvSpPr>
          <p:spPr>
            <a:xfrm>
              <a:off x="8429408" y="1129791"/>
              <a:ext cx="1841500" cy="4278630"/>
            </a:xfrm>
            <a:custGeom>
              <a:avLst/>
              <a:gdLst/>
              <a:ahLst/>
              <a:cxnLst/>
              <a:rect l="l" t="t" r="r" b="b"/>
              <a:pathLst>
                <a:path w="1841500" h="4278630">
                  <a:moveTo>
                    <a:pt x="1841246" y="0"/>
                  </a:moveTo>
                  <a:lnTo>
                    <a:pt x="0" y="0"/>
                  </a:lnTo>
                  <a:lnTo>
                    <a:pt x="0" y="4278198"/>
                  </a:lnTo>
                  <a:lnTo>
                    <a:pt x="1841246" y="4278198"/>
                  </a:lnTo>
                  <a:lnTo>
                    <a:pt x="1841246" y="0"/>
                  </a:lnTo>
                  <a:close/>
                </a:path>
              </a:pathLst>
            </a:custGeom>
            <a:solidFill>
              <a:srgbClr val="ECECED"/>
            </a:solidFill>
          </p:spPr>
          <p:txBody>
            <a:bodyPr wrap="square" lIns="0" tIns="0" rIns="0" bIns="0" rtlCol="0"/>
            <a:lstStyle/>
            <a:p>
              <a:pPr defTabSz="1371600"/>
              <a:endParaRPr sz="2700" kern="0">
                <a:solidFill>
                  <a:sysClr val="windowText" lastClr="000000"/>
                </a:solidFill>
              </a:endParaRPr>
            </a:p>
          </p:txBody>
        </p:sp>
      </p:grpSp>
      <p:sp>
        <p:nvSpPr>
          <p:cNvPr id="13" name="object 13"/>
          <p:cNvSpPr txBox="1"/>
          <p:nvPr/>
        </p:nvSpPr>
        <p:spPr>
          <a:xfrm>
            <a:off x="8356562" y="578429"/>
            <a:ext cx="6647498" cy="821059"/>
          </a:xfrm>
          <a:prstGeom prst="rect">
            <a:avLst/>
          </a:prstGeom>
        </p:spPr>
        <p:txBody>
          <a:bodyPr vert="horz" wrap="square" lIns="0" tIns="17145" rIns="0" bIns="0" rtlCol="0">
            <a:spAutoFit/>
          </a:bodyPr>
          <a:lstStyle/>
          <a:p>
            <a:pPr marL="19050" marR="7620" indent="13335" defTabSz="1371600">
              <a:lnSpc>
                <a:spcPct val="110800"/>
              </a:lnSpc>
              <a:spcBef>
                <a:spcPts val="135"/>
              </a:spcBef>
            </a:pPr>
            <a:r>
              <a:rPr sz="1200" kern="0" spc="30" dirty="0">
                <a:solidFill>
                  <a:srgbClr val="4B4D4F"/>
                </a:solidFill>
                <a:latin typeface="Arial"/>
                <a:cs typeface="Arial"/>
              </a:rPr>
              <a:t>Your</a:t>
            </a:r>
            <a:r>
              <a:rPr sz="1200" kern="0" spc="105" dirty="0">
                <a:solidFill>
                  <a:srgbClr val="4B4D4F"/>
                </a:solidFill>
                <a:latin typeface="Arial"/>
                <a:cs typeface="Arial"/>
              </a:rPr>
              <a:t> </a:t>
            </a:r>
            <a:r>
              <a:rPr sz="1200" kern="0" spc="68" dirty="0">
                <a:solidFill>
                  <a:srgbClr val="4B4D4F"/>
                </a:solidFill>
                <a:latin typeface="Arial"/>
                <a:cs typeface="Arial"/>
              </a:rPr>
              <a:t>Investment</a:t>
            </a:r>
            <a:r>
              <a:rPr sz="1200" kern="0" spc="105" dirty="0">
                <a:solidFill>
                  <a:srgbClr val="4B4D4F"/>
                </a:solidFill>
                <a:latin typeface="Arial"/>
                <a:cs typeface="Arial"/>
              </a:rPr>
              <a:t> </a:t>
            </a:r>
            <a:r>
              <a:rPr sz="1200" kern="0" spc="30" dirty="0">
                <a:solidFill>
                  <a:srgbClr val="4B4D4F"/>
                </a:solidFill>
                <a:latin typeface="Arial"/>
                <a:cs typeface="Arial"/>
              </a:rPr>
              <a:t>Policy</a:t>
            </a:r>
            <a:r>
              <a:rPr sz="1200" kern="0" spc="90" dirty="0">
                <a:solidFill>
                  <a:srgbClr val="4B4D4F"/>
                </a:solidFill>
                <a:latin typeface="Arial"/>
                <a:cs typeface="Arial"/>
              </a:rPr>
              <a:t> </a:t>
            </a:r>
            <a:r>
              <a:rPr sz="1200" kern="0" spc="75" dirty="0">
                <a:solidFill>
                  <a:srgbClr val="4B4D4F"/>
                </a:solidFill>
                <a:latin typeface="Arial"/>
                <a:cs typeface="Arial"/>
              </a:rPr>
              <a:t>Statement</a:t>
            </a:r>
            <a:r>
              <a:rPr sz="1200" kern="0" spc="105" dirty="0">
                <a:solidFill>
                  <a:srgbClr val="4B4D4F"/>
                </a:solidFill>
                <a:latin typeface="Arial"/>
                <a:cs typeface="Arial"/>
              </a:rPr>
              <a:t> </a:t>
            </a:r>
            <a:r>
              <a:rPr sz="1200" kern="0" spc="30" dirty="0">
                <a:solidFill>
                  <a:srgbClr val="4B4D4F"/>
                </a:solidFill>
                <a:latin typeface="Arial"/>
                <a:cs typeface="Arial"/>
              </a:rPr>
              <a:t>is</a:t>
            </a:r>
            <a:r>
              <a:rPr sz="1200" kern="0" spc="113" dirty="0">
                <a:solidFill>
                  <a:srgbClr val="4B4D4F"/>
                </a:solidFill>
                <a:latin typeface="Arial"/>
                <a:cs typeface="Arial"/>
              </a:rPr>
              <a:t> </a:t>
            </a:r>
            <a:r>
              <a:rPr sz="1200" kern="0" spc="30" dirty="0">
                <a:solidFill>
                  <a:srgbClr val="4B4D4F"/>
                </a:solidFill>
                <a:latin typeface="Arial"/>
                <a:cs typeface="Arial"/>
              </a:rPr>
              <a:t>a</a:t>
            </a:r>
            <a:r>
              <a:rPr sz="1200" kern="0" spc="98" dirty="0">
                <a:solidFill>
                  <a:srgbClr val="4B4D4F"/>
                </a:solidFill>
                <a:latin typeface="Arial"/>
                <a:cs typeface="Arial"/>
              </a:rPr>
              <a:t> </a:t>
            </a:r>
            <a:r>
              <a:rPr sz="1200" kern="0" spc="68" dirty="0">
                <a:solidFill>
                  <a:srgbClr val="4B4D4F"/>
                </a:solidFill>
                <a:latin typeface="Arial"/>
                <a:cs typeface="Arial"/>
              </a:rPr>
              <a:t>summary</a:t>
            </a:r>
            <a:r>
              <a:rPr sz="1200" kern="0" spc="90" dirty="0">
                <a:solidFill>
                  <a:srgbClr val="4B4D4F"/>
                </a:solidFill>
                <a:latin typeface="Arial"/>
                <a:cs typeface="Arial"/>
              </a:rPr>
              <a:t> </a:t>
            </a:r>
            <a:r>
              <a:rPr sz="1200" kern="0" spc="83" dirty="0">
                <a:solidFill>
                  <a:srgbClr val="4B4D4F"/>
                </a:solidFill>
                <a:latin typeface="Arial"/>
                <a:cs typeface="Arial"/>
              </a:rPr>
              <a:t>of</a:t>
            </a:r>
            <a:r>
              <a:rPr sz="1200" kern="0" spc="113" dirty="0">
                <a:solidFill>
                  <a:srgbClr val="4B4D4F"/>
                </a:solidFill>
                <a:latin typeface="Arial"/>
                <a:cs typeface="Arial"/>
              </a:rPr>
              <a:t> </a:t>
            </a:r>
            <a:r>
              <a:rPr sz="1200" kern="0" spc="30" dirty="0">
                <a:solidFill>
                  <a:srgbClr val="4B4D4F"/>
                </a:solidFill>
                <a:latin typeface="Arial"/>
                <a:cs typeface="Arial"/>
              </a:rPr>
              <a:t>your</a:t>
            </a:r>
            <a:r>
              <a:rPr sz="1200" kern="0" spc="75" dirty="0">
                <a:solidFill>
                  <a:srgbClr val="4B4D4F"/>
                </a:solidFill>
                <a:latin typeface="Arial"/>
                <a:cs typeface="Arial"/>
              </a:rPr>
              <a:t> current</a:t>
            </a:r>
            <a:r>
              <a:rPr sz="1200" kern="0" spc="120" dirty="0">
                <a:solidFill>
                  <a:srgbClr val="4B4D4F"/>
                </a:solidFill>
                <a:latin typeface="Arial"/>
                <a:cs typeface="Arial"/>
              </a:rPr>
              <a:t> </a:t>
            </a:r>
            <a:r>
              <a:rPr sz="1200" kern="0" spc="30" dirty="0">
                <a:solidFill>
                  <a:srgbClr val="4B4D4F"/>
                </a:solidFill>
                <a:latin typeface="Arial"/>
                <a:cs typeface="Arial"/>
              </a:rPr>
              <a:t>situation,</a:t>
            </a:r>
            <a:r>
              <a:rPr sz="1200" kern="0" spc="105" dirty="0">
                <a:solidFill>
                  <a:srgbClr val="4B4D4F"/>
                </a:solidFill>
                <a:latin typeface="Arial"/>
                <a:cs typeface="Arial"/>
              </a:rPr>
              <a:t> </a:t>
            </a:r>
            <a:r>
              <a:rPr sz="1200" kern="0" spc="-30" dirty="0">
                <a:solidFill>
                  <a:srgbClr val="4B4D4F"/>
                </a:solidFill>
                <a:latin typeface="Arial"/>
                <a:cs typeface="Arial"/>
              </a:rPr>
              <a:t>your </a:t>
            </a:r>
            <a:r>
              <a:rPr sz="1200" kern="0" spc="45" dirty="0">
                <a:solidFill>
                  <a:srgbClr val="4B4D4F"/>
                </a:solidFill>
                <a:latin typeface="Arial"/>
                <a:cs typeface="Arial"/>
              </a:rPr>
              <a:t>requirements</a:t>
            </a:r>
            <a:r>
              <a:rPr sz="1200" kern="0" spc="53" dirty="0">
                <a:solidFill>
                  <a:srgbClr val="4B4D4F"/>
                </a:solidFill>
                <a:latin typeface="Arial"/>
                <a:cs typeface="Arial"/>
              </a:rPr>
              <a:t> </a:t>
            </a:r>
            <a:r>
              <a:rPr sz="1200" kern="0" spc="45" dirty="0">
                <a:solidFill>
                  <a:srgbClr val="4B4D4F"/>
                </a:solidFill>
                <a:latin typeface="Arial"/>
                <a:cs typeface="Arial"/>
              </a:rPr>
              <a:t>and</a:t>
            </a:r>
            <a:r>
              <a:rPr sz="1200" kern="0" spc="98" dirty="0">
                <a:solidFill>
                  <a:srgbClr val="4B4D4F"/>
                </a:solidFill>
                <a:latin typeface="Arial"/>
                <a:cs typeface="Arial"/>
              </a:rPr>
              <a:t> </a:t>
            </a:r>
            <a:r>
              <a:rPr sz="1200" kern="0" spc="45" dirty="0">
                <a:solidFill>
                  <a:srgbClr val="4B4D4F"/>
                </a:solidFill>
                <a:latin typeface="Arial"/>
                <a:cs typeface="Arial"/>
              </a:rPr>
              <a:t>goals,</a:t>
            </a:r>
            <a:r>
              <a:rPr sz="1200" kern="0" spc="75" dirty="0">
                <a:solidFill>
                  <a:srgbClr val="4B4D4F"/>
                </a:solidFill>
                <a:latin typeface="Arial"/>
                <a:cs typeface="Arial"/>
              </a:rPr>
              <a:t> </a:t>
            </a:r>
            <a:r>
              <a:rPr sz="1200" kern="0" spc="45" dirty="0">
                <a:solidFill>
                  <a:srgbClr val="4B4D4F"/>
                </a:solidFill>
                <a:latin typeface="Arial"/>
                <a:cs typeface="Arial"/>
              </a:rPr>
              <a:t>and</a:t>
            </a:r>
            <a:r>
              <a:rPr sz="1200" kern="0" spc="83" dirty="0">
                <a:solidFill>
                  <a:srgbClr val="4B4D4F"/>
                </a:solidFill>
                <a:latin typeface="Arial"/>
                <a:cs typeface="Arial"/>
              </a:rPr>
              <a:t> </a:t>
            </a:r>
            <a:r>
              <a:rPr sz="1200" kern="0" spc="45" dirty="0">
                <a:solidFill>
                  <a:srgbClr val="4B4D4F"/>
                </a:solidFill>
                <a:latin typeface="Arial"/>
                <a:cs typeface="Arial"/>
              </a:rPr>
              <a:t>your</a:t>
            </a:r>
            <a:r>
              <a:rPr sz="1200" kern="0" spc="75" dirty="0">
                <a:solidFill>
                  <a:srgbClr val="4B4D4F"/>
                </a:solidFill>
                <a:latin typeface="Arial"/>
                <a:cs typeface="Arial"/>
              </a:rPr>
              <a:t> </a:t>
            </a:r>
            <a:r>
              <a:rPr sz="1200" kern="0" spc="68" dirty="0">
                <a:solidFill>
                  <a:srgbClr val="4B4D4F"/>
                </a:solidFill>
                <a:latin typeface="Arial"/>
                <a:cs typeface="Arial"/>
              </a:rPr>
              <a:t>recommended</a:t>
            </a:r>
            <a:r>
              <a:rPr sz="1200" kern="0" spc="38" dirty="0">
                <a:solidFill>
                  <a:srgbClr val="4B4D4F"/>
                </a:solidFill>
                <a:latin typeface="Arial"/>
                <a:cs typeface="Arial"/>
              </a:rPr>
              <a:t> </a:t>
            </a:r>
            <a:r>
              <a:rPr sz="1200" kern="0" spc="45" dirty="0">
                <a:solidFill>
                  <a:srgbClr val="4B4D4F"/>
                </a:solidFill>
                <a:latin typeface="Arial"/>
                <a:cs typeface="Arial"/>
              </a:rPr>
              <a:t>general</a:t>
            </a:r>
            <a:r>
              <a:rPr sz="1200" kern="0" spc="75" dirty="0">
                <a:solidFill>
                  <a:srgbClr val="4B4D4F"/>
                </a:solidFill>
                <a:latin typeface="Arial"/>
                <a:cs typeface="Arial"/>
              </a:rPr>
              <a:t> </a:t>
            </a:r>
            <a:r>
              <a:rPr sz="1200" kern="0" spc="68" dirty="0">
                <a:solidFill>
                  <a:srgbClr val="4B4D4F"/>
                </a:solidFill>
                <a:latin typeface="Arial"/>
                <a:cs typeface="Arial"/>
              </a:rPr>
              <a:t>investment</a:t>
            </a:r>
            <a:r>
              <a:rPr sz="1200" kern="0" spc="90" dirty="0">
                <a:solidFill>
                  <a:srgbClr val="4B4D4F"/>
                </a:solidFill>
                <a:latin typeface="Arial"/>
                <a:cs typeface="Arial"/>
              </a:rPr>
              <a:t> </a:t>
            </a:r>
            <a:r>
              <a:rPr sz="1200" kern="0" spc="45" dirty="0">
                <a:solidFill>
                  <a:srgbClr val="4B4D4F"/>
                </a:solidFill>
                <a:latin typeface="Arial"/>
                <a:cs typeface="Arial"/>
              </a:rPr>
              <a:t>strategy.</a:t>
            </a:r>
            <a:r>
              <a:rPr sz="1200" kern="0" spc="68" dirty="0">
                <a:solidFill>
                  <a:srgbClr val="4B4D4F"/>
                </a:solidFill>
                <a:latin typeface="Arial"/>
                <a:cs typeface="Arial"/>
              </a:rPr>
              <a:t> </a:t>
            </a:r>
            <a:r>
              <a:rPr sz="1200" kern="0" spc="-15" dirty="0">
                <a:solidFill>
                  <a:srgbClr val="4B4D4F"/>
                </a:solidFill>
                <a:latin typeface="Arial"/>
                <a:cs typeface="Arial"/>
              </a:rPr>
              <a:t>Going </a:t>
            </a:r>
            <a:r>
              <a:rPr sz="1200" kern="0" spc="30" dirty="0">
                <a:solidFill>
                  <a:srgbClr val="4B4D4F"/>
                </a:solidFill>
                <a:latin typeface="Arial"/>
                <a:cs typeface="Arial"/>
              </a:rPr>
              <a:t>forward,</a:t>
            </a:r>
            <a:r>
              <a:rPr sz="1200" kern="0" spc="105" dirty="0">
                <a:solidFill>
                  <a:srgbClr val="4B4D4F"/>
                </a:solidFill>
                <a:latin typeface="Arial"/>
                <a:cs typeface="Arial"/>
              </a:rPr>
              <a:t> it</a:t>
            </a:r>
            <a:r>
              <a:rPr sz="1200" kern="0" spc="127" dirty="0">
                <a:solidFill>
                  <a:srgbClr val="4B4D4F"/>
                </a:solidFill>
                <a:latin typeface="Arial"/>
                <a:cs typeface="Arial"/>
              </a:rPr>
              <a:t> </a:t>
            </a:r>
            <a:r>
              <a:rPr sz="1200" kern="0" spc="98" dirty="0">
                <a:solidFill>
                  <a:srgbClr val="4B4D4F"/>
                </a:solidFill>
                <a:latin typeface="Arial"/>
                <a:cs typeface="Arial"/>
              </a:rPr>
              <a:t>will</a:t>
            </a:r>
            <a:r>
              <a:rPr sz="1200" kern="0" spc="120" dirty="0">
                <a:solidFill>
                  <a:srgbClr val="4B4D4F"/>
                </a:solidFill>
                <a:latin typeface="Arial"/>
                <a:cs typeface="Arial"/>
              </a:rPr>
              <a:t> </a:t>
            </a:r>
            <a:r>
              <a:rPr sz="1200" kern="0" spc="30" dirty="0">
                <a:solidFill>
                  <a:srgbClr val="4B4D4F"/>
                </a:solidFill>
                <a:latin typeface="Arial"/>
                <a:cs typeface="Arial"/>
              </a:rPr>
              <a:t>serve</a:t>
            </a:r>
            <a:r>
              <a:rPr sz="1200" kern="0" spc="120" dirty="0">
                <a:solidFill>
                  <a:srgbClr val="4B4D4F"/>
                </a:solidFill>
                <a:latin typeface="Arial"/>
                <a:cs typeface="Arial"/>
              </a:rPr>
              <a:t> </a:t>
            </a:r>
            <a:r>
              <a:rPr sz="1200" kern="0" spc="30" dirty="0">
                <a:solidFill>
                  <a:srgbClr val="4B4D4F"/>
                </a:solidFill>
                <a:latin typeface="Arial"/>
                <a:cs typeface="Arial"/>
              </a:rPr>
              <a:t>as</a:t>
            </a:r>
            <a:r>
              <a:rPr sz="1200" kern="0" spc="120" dirty="0">
                <a:solidFill>
                  <a:srgbClr val="4B4D4F"/>
                </a:solidFill>
                <a:latin typeface="Arial"/>
                <a:cs typeface="Arial"/>
              </a:rPr>
              <a:t> </a:t>
            </a:r>
            <a:r>
              <a:rPr sz="1200" kern="0" spc="30" dirty="0">
                <a:solidFill>
                  <a:srgbClr val="4B4D4F"/>
                </a:solidFill>
                <a:latin typeface="Arial"/>
                <a:cs typeface="Arial"/>
              </a:rPr>
              <a:t>a</a:t>
            </a:r>
            <a:r>
              <a:rPr sz="1200" kern="0" spc="105" dirty="0">
                <a:solidFill>
                  <a:srgbClr val="4B4D4F"/>
                </a:solidFill>
                <a:latin typeface="Arial"/>
                <a:cs typeface="Arial"/>
              </a:rPr>
              <a:t> </a:t>
            </a:r>
            <a:r>
              <a:rPr sz="1200" kern="0" spc="30" dirty="0">
                <a:solidFill>
                  <a:srgbClr val="4B4D4F"/>
                </a:solidFill>
                <a:latin typeface="Arial"/>
                <a:cs typeface="Arial"/>
              </a:rPr>
              <a:t>guide</a:t>
            </a:r>
            <a:r>
              <a:rPr sz="1200" kern="0" spc="98" dirty="0">
                <a:solidFill>
                  <a:srgbClr val="4B4D4F"/>
                </a:solidFill>
                <a:latin typeface="Arial"/>
                <a:cs typeface="Arial"/>
              </a:rPr>
              <a:t> to</a:t>
            </a:r>
            <a:r>
              <a:rPr sz="1200" kern="0" spc="127" dirty="0">
                <a:solidFill>
                  <a:srgbClr val="4B4D4F"/>
                </a:solidFill>
                <a:latin typeface="Arial"/>
                <a:cs typeface="Arial"/>
              </a:rPr>
              <a:t> </a:t>
            </a:r>
            <a:r>
              <a:rPr sz="1200" kern="0" spc="30" dirty="0">
                <a:solidFill>
                  <a:srgbClr val="4B4D4F"/>
                </a:solidFill>
                <a:latin typeface="Arial"/>
                <a:cs typeface="Arial"/>
              </a:rPr>
              <a:t>your</a:t>
            </a:r>
            <a:r>
              <a:rPr sz="1200" kern="0" spc="83" dirty="0">
                <a:solidFill>
                  <a:srgbClr val="4B4D4F"/>
                </a:solidFill>
                <a:latin typeface="Arial"/>
                <a:cs typeface="Arial"/>
              </a:rPr>
              <a:t> </a:t>
            </a:r>
            <a:r>
              <a:rPr sz="1200" kern="0" spc="68" dirty="0">
                <a:solidFill>
                  <a:srgbClr val="4B4D4F"/>
                </a:solidFill>
                <a:latin typeface="Arial"/>
                <a:cs typeface="Arial"/>
              </a:rPr>
              <a:t>investment</a:t>
            </a:r>
            <a:r>
              <a:rPr sz="1200" kern="0" spc="127" dirty="0">
                <a:solidFill>
                  <a:srgbClr val="4B4D4F"/>
                </a:solidFill>
                <a:latin typeface="Arial"/>
                <a:cs typeface="Arial"/>
              </a:rPr>
              <a:t> </a:t>
            </a:r>
            <a:r>
              <a:rPr sz="1200" kern="0" spc="30" dirty="0">
                <a:solidFill>
                  <a:srgbClr val="4B4D4F"/>
                </a:solidFill>
                <a:latin typeface="Arial"/>
                <a:cs typeface="Arial"/>
              </a:rPr>
              <a:t>plan,</a:t>
            </a:r>
            <a:r>
              <a:rPr sz="1200" kern="0" spc="113" dirty="0">
                <a:solidFill>
                  <a:srgbClr val="4B4D4F"/>
                </a:solidFill>
                <a:latin typeface="Arial"/>
                <a:cs typeface="Arial"/>
              </a:rPr>
              <a:t> </a:t>
            </a:r>
            <a:r>
              <a:rPr sz="1200" kern="0" spc="30" dirty="0">
                <a:solidFill>
                  <a:srgbClr val="4B4D4F"/>
                </a:solidFill>
                <a:latin typeface="Arial"/>
                <a:cs typeface="Arial"/>
              </a:rPr>
              <a:t>governing</a:t>
            </a:r>
            <a:r>
              <a:rPr sz="1200" kern="0" spc="120" dirty="0">
                <a:solidFill>
                  <a:srgbClr val="4B4D4F"/>
                </a:solidFill>
                <a:latin typeface="Arial"/>
                <a:cs typeface="Arial"/>
              </a:rPr>
              <a:t> </a:t>
            </a:r>
            <a:r>
              <a:rPr sz="1200" kern="0" spc="30" dirty="0">
                <a:solidFill>
                  <a:srgbClr val="4B4D4F"/>
                </a:solidFill>
                <a:latin typeface="Arial"/>
                <a:cs typeface="Arial"/>
              </a:rPr>
              <a:t>how,</a:t>
            </a:r>
            <a:r>
              <a:rPr sz="1200" kern="0" spc="135" dirty="0">
                <a:solidFill>
                  <a:srgbClr val="4B4D4F"/>
                </a:solidFill>
                <a:latin typeface="Arial"/>
                <a:cs typeface="Arial"/>
              </a:rPr>
              <a:t> </a:t>
            </a:r>
            <a:r>
              <a:rPr sz="1200" kern="0" spc="30" dirty="0">
                <a:solidFill>
                  <a:srgbClr val="4B4D4F"/>
                </a:solidFill>
                <a:latin typeface="Arial"/>
                <a:cs typeface="Arial"/>
              </a:rPr>
              <a:t>why,</a:t>
            </a:r>
            <a:r>
              <a:rPr sz="1200" kern="0" spc="135" dirty="0">
                <a:solidFill>
                  <a:srgbClr val="4B4D4F"/>
                </a:solidFill>
                <a:latin typeface="Arial"/>
                <a:cs typeface="Arial"/>
              </a:rPr>
              <a:t> </a:t>
            </a:r>
            <a:r>
              <a:rPr sz="1200" kern="0" spc="-38" dirty="0">
                <a:solidFill>
                  <a:srgbClr val="4B4D4F"/>
                </a:solidFill>
                <a:latin typeface="Arial"/>
                <a:cs typeface="Arial"/>
              </a:rPr>
              <a:t>and</a:t>
            </a:r>
            <a:r>
              <a:rPr sz="1200" kern="0" spc="750" dirty="0">
                <a:solidFill>
                  <a:srgbClr val="4B4D4F"/>
                </a:solidFill>
                <a:latin typeface="Arial"/>
                <a:cs typeface="Arial"/>
              </a:rPr>
              <a:t>  </a:t>
            </a:r>
            <a:r>
              <a:rPr sz="1200" kern="0" spc="15" dirty="0">
                <a:solidFill>
                  <a:srgbClr val="4B4D4F"/>
                </a:solidFill>
                <a:latin typeface="Arial"/>
                <a:cs typeface="Arial"/>
              </a:rPr>
              <a:t>where</a:t>
            </a:r>
            <a:r>
              <a:rPr sz="1200" kern="0" spc="248" dirty="0">
                <a:solidFill>
                  <a:srgbClr val="4B4D4F"/>
                </a:solidFill>
                <a:latin typeface="Arial"/>
                <a:cs typeface="Arial"/>
              </a:rPr>
              <a:t> </a:t>
            </a:r>
            <a:r>
              <a:rPr sz="1200" kern="0" spc="15" dirty="0">
                <a:solidFill>
                  <a:srgbClr val="4B4D4F"/>
                </a:solidFill>
                <a:latin typeface="Arial"/>
                <a:cs typeface="Arial"/>
              </a:rPr>
              <a:t>your</a:t>
            </a:r>
            <a:r>
              <a:rPr sz="1200" kern="0" spc="203" dirty="0">
                <a:solidFill>
                  <a:srgbClr val="4B4D4F"/>
                </a:solidFill>
                <a:latin typeface="Arial"/>
                <a:cs typeface="Arial"/>
              </a:rPr>
              <a:t> </a:t>
            </a:r>
            <a:r>
              <a:rPr sz="1200" kern="0" spc="15" dirty="0">
                <a:solidFill>
                  <a:srgbClr val="4B4D4F"/>
                </a:solidFill>
                <a:latin typeface="Arial"/>
                <a:cs typeface="Arial"/>
              </a:rPr>
              <a:t>money</a:t>
            </a:r>
            <a:r>
              <a:rPr sz="1200" kern="0" spc="195" dirty="0">
                <a:solidFill>
                  <a:srgbClr val="4B4D4F"/>
                </a:solidFill>
                <a:latin typeface="Arial"/>
                <a:cs typeface="Arial"/>
              </a:rPr>
              <a:t> </a:t>
            </a:r>
            <a:r>
              <a:rPr sz="1200" kern="0" spc="15" dirty="0">
                <a:solidFill>
                  <a:srgbClr val="4B4D4F"/>
                </a:solidFill>
                <a:latin typeface="Arial"/>
                <a:cs typeface="Arial"/>
              </a:rPr>
              <a:t>is</a:t>
            </a:r>
            <a:r>
              <a:rPr sz="1200" kern="0" spc="225" dirty="0">
                <a:solidFill>
                  <a:srgbClr val="4B4D4F"/>
                </a:solidFill>
                <a:latin typeface="Arial"/>
                <a:cs typeface="Arial"/>
              </a:rPr>
              <a:t> </a:t>
            </a:r>
            <a:r>
              <a:rPr sz="1200" kern="0" spc="15" dirty="0">
                <a:solidFill>
                  <a:srgbClr val="4B4D4F"/>
                </a:solidFill>
                <a:latin typeface="Arial"/>
                <a:cs typeface="Arial"/>
              </a:rPr>
              <a:t>invested.</a:t>
            </a:r>
            <a:r>
              <a:rPr sz="1200" kern="0" spc="217" dirty="0">
                <a:solidFill>
                  <a:srgbClr val="4B4D4F"/>
                </a:solidFill>
                <a:latin typeface="Arial"/>
                <a:cs typeface="Arial"/>
              </a:rPr>
              <a:t> </a:t>
            </a:r>
            <a:r>
              <a:rPr sz="1200" kern="0" spc="15" dirty="0">
                <a:solidFill>
                  <a:srgbClr val="4B4D4F"/>
                </a:solidFill>
                <a:latin typeface="Arial"/>
                <a:cs typeface="Arial"/>
              </a:rPr>
              <a:t>Consider</a:t>
            </a:r>
            <a:r>
              <a:rPr sz="1200" kern="0" spc="210" dirty="0">
                <a:solidFill>
                  <a:srgbClr val="4B4D4F"/>
                </a:solidFill>
                <a:latin typeface="Arial"/>
                <a:cs typeface="Arial"/>
              </a:rPr>
              <a:t> </a:t>
            </a:r>
            <a:r>
              <a:rPr sz="1200" kern="0" spc="105" dirty="0">
                <a:solidFill>
                  <a:srgbClr val="4B4D4F"/>
                </a:solidFill>
                <a:latin typeface="Arial"/>
                <a:cs typeface="Arial"/>
              </a:rPr>
              <a:t>it</a:t>
            </a:r>
            <a:r>
              <a:rPr sz="1200" kern="0" spc="233" dirty="0">
                <a:solidFill>
                  <a:srgbClr val="4B4D4F"/>
                </a:solidFill>
                <a:latin typeface="Arial"/>
                <a:cs typeface="Arial"/>
              </a:rPr>
              <a:t> </a:t>
            </a:r>
            <a:r>
              <a:rPr sz="1200" kern="0" spc="15" dirty="0">
                <a:solidFill>
                  <a:srgbClr val="4B4D4F"/>
                </a:solidFill>
                <a:latin typeface="Arial"/>
                <a:cs typeface="Arial"/>
              </a:rPr>
              <a:t>a</a:t>
            </a:r>
            <a:r>
              <a:rPr sz="1200" kern="0" spc="240" dirty="0">
                <a:solidFill>
                  <a:srgbClr val="4B4D4F"/>
                </a:solidFill>
                <a:latin typeface="Arial"/>
                <a:cs typeface="Arial"/>
              </a:rPr>
              <a:t> </a:t>
            </a:r>
            <a:r>
              <a:rPr sz="1200" kern="0" spc="15" dirty="0">
                <a:solidFill>
                  <a:srgbClr val="4B4D4F"/>
                </a:solidFill>
                <a:latin typeface="Arial"/>
                <a:cs typeface="Arial"/>
              </a:rPr>
              <a:t>living</a:t>
            </a:r>
            <a:r>
              <a:rPr sz="1200" kern="0" spc="195" dirty="0">
                <a:solidFill>
                  <a:srgbClr val="4B4D4F"/>
                </a:solidFill>
                <a:latin typeface="Arial"/>
                <a:cs typeface="Arial"/>
              </a:rPr>
              <a:t> </a:t>
            </a:r>
            <a:r>
              <a:rPr sz="1200" kern="0" spc="68" dirty="0">
                <a:solidFill>
                  <a:srgbClr val="4B4D4F"/>
                </a:solidFill>
                <a:latin typeface="Arial"/>
                <a:cs typeface="Arial"/>
              </a:rPr>
              <a:t>document;</a:t>
            </a:r>
            <a:r>
              <a:rPr sz="1200" kern="0" spc="195" dirty="0">
                <a:solidFill>
                  <a:srgbClr val="4B4D4F"/>
                </a:solidFill>
                <a:latin typeface="Arial"/>
                <a:cs typeface="Arial"/>
              </a:rPr>
              <a:t> </a:t>
            </a:r>
            <a:r>
              <a:rPr sz="1200" kern="0" spc="15" dirty="0">
                <a:solidFill>
                  <a:srgbClr val="4B4D4F"/>
                </a:solidFill>
                <a:latin typeface="Arial"/>
                <a:cs typeface="Arial"/>
              </a:rPr>
              <a:t>this</a:t>
            </a:r>
            <a:r>
              <a:rPr sz="1200" kern="0" spc="255" dirty="0">
                <a:solidFill>
                  <a:srgbClr val="4B4D4F"/>
                </a:solidFill>
                <a:latin typeface="Arial"/>
                <a:cs typeface="Arial"/>
              </a:rPr>
              <a:t> </a:t>
            </a:r>
            <a:r>
              <a:rPr sz="1200" kern="0" spc="15" dirty="0">
                <a:solidFill>
                  <a:srgbClr val="4B4D4F"/>
                </a:solidFill>
                <a:latin typeface="Arial"/>
                <a:cs typeface="Arial"/>
              </a:rPr>
              <a:t>policy</a:t>
            </a:r>
            <a:r>
              <a:rPr sz="1200" kern="0" spc="195" dirty="0">
                <a:solidFill>
                  <a:srgbClr val="4B4D4F"/>
                </a:solidFill>
                <a:latin typeface="Arial"/>
                <a:cs typeface="Arial"/>
              </a:rPr>
              <a:t> </a:t>
            </a:r>
            <a:r>
              <a:rPr sz="1200" kern="0" spc="98" dirty="0">
                <a:solidFill>
                  <a:srgbClr val="4B4D4F"/>
                </a:solidFill>
                <a:latin typeface="Arial"/>
                <a:cs typeface="Arial"/>
              </a:rPr>
              <a:t>will</a:t>
            </a:r>
            <a:r>
              <a:rPr sz="1200" kern="0" spc="233" dirty="0">
                <a:solidFill>
                  <a:srgbClr val="4B4D4F"/>
                </a:solidFill>
                <a:latin typeface="Arial"/>
                <a:cs typeface="Arial"/>
              </a:rPr>
              <a:t> </a:t>
            </a:r>
            <a:r>
              <a:rPr sz="1200" kern="0" spc="15" dirty="0">
                <a:solidFill>
                  <a:srgbClr val="4B4D4F"/>
                </a:solidFill>
                <a:latin typeface="Arial"/>
                <a:cs typeface="Arial"/>
              </a:rPr>
              <a:t>adjust</a:t>
            </a:r>
            <a:r>
              <a:rPr sz="1200" kern="0" spc="210" dirty="0">
                <a:solidFill>
                  <a:srgbClr val="4B4D4F"/>
                </a:solidFill>
                <a:latin typeface="Arial"/>
                <a:cs typeface="Arial"/>
              </a:rPr>
              <a:t> </a:t>
            </a:r>
            <a:r>
              <a:rPr sz="1200" kern="0" spc="-30" dirty="0">
                <a:solidFill>
                  <a:srgbClr val="4B4D4F"/>
                </a:solidFill>
                <a:latin typeface="Arial"/>
                <a:cs typeface="Arial"/>
              </a:rPr>
              <a:t>over</a:t>
            </a:r>
            <a:endParaRPr sz="1200" kern="0">
              <a:solidFill>
                <a:sysClr val="windowText" lastClr="000000"/>
              </a:solidFill>
              <a:latin typeface="Arial"/>
              <a:cs typeface="Arial"/>
            </a:endParaRPr>
          </a:p>
        </p:txBody>
      </p:sp>
      <p:sp>
        <p:nvSpPr>
          <p:cNvPr id="14" name="object 14"/>
          <p:cNvSpPr txBox="1"/>
          <p:nvPr/>
        </p:nvSpPr>
        <p:spPr>
          <a:xfrm>
            <a:off x="12850988" y="1758916"/>
            <a:ext cx="2474595" cy="3071803"/>
          </a:xfrm>
          <a:prstGeom prst="rect">
            <a:avLst/>
          </a:prstGeom>
        </p:spPr>
        <p:txBody>
          <a:bodyPr vert="horz" wrap="square" lIns="0" tIns="86678" rIns="0" bIns="0" rtlCol="0">
            <a:spAutoFit/>
          </a:bodyPr>
          <a:lstStyle/>
          <a:p>
            <a:pPr defTabSz="1371600">
              <a:spcBef>
                <a:spcPts val="683"/>
              </a:spcBef>
            </a:pPr>
            <a:r>
              <a:rPr sz="1350" b="1" kern="0" spc="15" dirty="0">
                <a:solidFill>
                  <a:srgbClr val="06275F"/>
                </a:solidFill>
                <a:latin typeface="Arial"/>
                <a:cs typeface="Arial"/>
              </a:rPr>
              <a:t>Statement</a:t>
            </a:r>
            <a:r>
              <a:rPr sz="1350" b="1" kern="0" spc="233" dirty="0">
                <a:solidFill>
                  <a:srgbClr val="06275F"/>
                </a:solidFill>
                <a:latin typeface="Arial"/>
                <a:cs typeface="Arial"/>
              </a:rPr>
              <a:t> </a:t>
            </a:r>
            <a:r>
              <a:rPr sz="1350" b="1" kern="0" spc="15" dirty="0">
                <a:solidFill>
                  <a:srgbClr val="06275F"/>
                </a:solidFill>
                <a:latin typeface="Arial"/>
                <a:cs typeface="Arial"/>
              </a:rPr>
              <a:t>of</a:t>
            </a:r>
            <a:r>
              <a:rPr sz="1350" b="1" kern="0" spc="233" dirty="0">
                <a:solidFill>
                  <a:srgbClr val="06275F"/>
                </a:solidFill>
                <a:latin typeface="Arial"/>
                <a:cs typeface="Arial"/>
              </a:rPr>
              <a:t> </a:t>
            </a:r>
            <a:r>
              <a:rPr sz="1350" b="1" kern="0" spc="-15" dirty="0">
                <a:solidFill>
                  <a:srgbClr val="06275F"/>
                </a:solidFill>
                <a:latin typeface="Arial"/>
                <a:cs typeface="Arial"/>
              </a:rPr>
              <a:t>Objectives</a:t>
            </a:r>
            <a:endParaRPr sz="1350" kern="0">
              <a:solidFill>
                <a:sysClr val="windowText" lastClr="000000"/>
              </a:solidFill>
              <a:latin typeface="Arial"/>
              <a:cs typeface="Arial"/>
            </a:endParaRPr>
          </a:p>
          <a:p>
            <a:pPr marR="7620" defTabSz="1371600">
              <a:lnSpc>
                <a:spcPct val="113900"/>
              </a:lnSpc>
              <a:spcBef>
                <a:spcPts val="233"/>
              </a:spcBef>
            </a:pPr>
            <a:r>
              <a:rPr sz="1050" kern="0" spc="15" dirty="0">
                <a:solidFill>
                  <a:srgbClr val="4B4D4F"/>
                </a:solidFill>
                <a:latin typeface="Arial"/>
                <a:cs typeface="Arial"/>
              </a:rPr>
              <a:t>Risk</a:t>
            </a:r>
            <a:r>
              <a:rPr sz="1050" kern="0" spc="233" dirty="0">
                <a:solidFill>
                  <a:srgbClr val="4B4D4F"/>
                </a:solidFill>
                <a:latin typeface="Arial"/>
                <a:cs typeface="Arial"/>
              </a:rPr>
              <a:t> </a:t>
            </a:r>
            <a:r>
              <a:rPr sz="1050" kern="0" spc="15" dirty="0">
                <a:solidFill>
                  <a:srgbClr val="4B4D4F"/>
                </a:solidFill>
                <a:latin typeface="Arial"/>
                <a:cs typeface="Arial"/>
              </a:rPr>
              <a:t>tolerance:</a:t>
            </a:r>
            <a:r>
              <a:rPr sz="1050" kern="0" spc="255" dirty="0">
                <a:solidFill>
                  <a:srgbClr val="4B4D4F"/>
                </a:solidFill>
                <a:latin typeface="Arial"/>
                <a:cs typeface="Arial"/>
              </a:rPr>
              <a:t> </a:t>
            </a:r>
            <a:r>
              <a:rPr sz="1050" kern="0" spc="15" dirty="0">
                <a:solidFill>
                  <a:srgbClr val="4B4D4F"/>
                </a:solidFill>
                <a:latin typeface="Arial"/>
                <a:cs typeface="Arial"/>
              </a:rPr>
              <a:t>Investing</a:t>
            </a:r>
            <a:r>
              <a:rPr sz="1050" kern="0" spc="285" dirty="0">
                <a:solidFill>
                  <a:srgbClr val="4B4D4F"/>
                </a:solidFill>
                <a:latin typeface="Arial"/>
                <a:cs typeface="Arial"/>
              </a:rPr>
              <a:t> </a:t>
            </a:r>
            <a:r>
              <a:rPr sz="1050" kern="0" spc="15" dirty="0">
                <a:solidFill>
                  <a:srgbClr val="4B4D4F"/>
                </a:solidFill>
                <a:latin typeface="Arial"/>
                <a:cs typeface="Arial"/>
              </a:rPr>
              <a:t>involves</a:t>
            </a:r>
            <a:r>
              <a:rPr sz="1050" kern="0" spc="270" dirty="0">
                <a:solidFill>
                  <a:srgbClr val="4B4D4F"/>
                </a:solidFill>
                <a:latin typeface="Arial"/>
                <a:cs typeface="Arial"/>
              </a:rPr>
              <a:t> </a:t>
            </a:r>
            <a:r>
              <a:rPr sz="1050" kern="0" spc="-38" dirty="0">
                <a:solidFill>
                  <a:srgbClr val="4B4D4F"/>
                </a:solidFill>
                <a:latin typeface="Arial"/>
                <a:cs typeface="Arial"/>
              </a:rPr>
              <a:t>an</a:t>
            </a:r>
            <a:r>
              <a:rPr sz="1050" kern="0" spc="15" dirty="0">
                <a:solidFill>
                  <a:srgbClr val="4B4D4F"/>
                </a:solidFill>
                <a:latin typeface="Arial"/>
                <a:cs typeface="Arial"/>
              </a:rPr>
              <a:t> element</a:t>
            </a:r>
            <a:r>
              <a:rPr sz="1050" kern="0" spc="233" dirty="0">
                <a:solidFill>
                  <a:srgbClr val="4B4D4F"/>
                </a:solidFill>
                <a:latin typeface="Arial"/>
                <a:cs typeface="Arial"/>
              </a:rPr>
              <a:t> </a:t>
            </a:r>
            <a:r>
              <a:rPr sz="1050" kern="0" spc="15" dirty="0">
                <a:solidFill>
                  <a:srgbClr val="4B4D4F"/>
                </a:solidFill>
                <a:latin typeface="Arial"/>
                <a:cs typeface="Arial"/>
              </a:rPr>
              <a:t>of</a:t>
            </a:r>
            <a:r>
              <a:rPr sz="1050" kern="0" spc="225" dirty="0">
                <a:solidFill>
                  <a:srgbClr val="4B4D4F"/>
                </a:solidFill>
                <a:latin typeface="Arial"/>
                <a:cs typeface="Arial"/>
              </a:rPr>
              <a:t> </a:t>
            </a:r>
            <a:r>
              <a:rPr sz="1050" kern="0" spc="15" dirty="0">
                <a:solidFill>
                  <a:srgbClr val="4B4D4F"/>
                </a:solidFill>
                <a:latin typeface="Arial"/>
                <a:cs typeface="Arial"/>
              </a:rPr>
              <a:t>risk,</a:t>
            </a:r>
            <a:r>
              <a:rPr sz="1050" kern="0" spc="255" dirty="0">
                <a:solidFill>
                  <a:srgbClr val="4B4D4F"/>
                </a:solidFill>
                <a:latin typeface="Arial"/>
                <a:cs typeface="Arial"/>
              </a:rPr>
              <a:t> </a:t>
            </a:r>
            <a:r>
              <a:rPr sz="1050" kern="0" spc="15" dirty="0">
                <a:solidFill>
                  <a:srgbClr val="4B4D4F"/>
                </a:solidFill>
                <a:latin typeface="Arial"/>
                <a:cs typeface="Arial"/>
              </a:rPr>
              <a:t>whether</a:t>
            </a:r>
            <a:r>
              <a:rPr sz="1050" kern="0" spc="278" dirty="0">
                <a:solidFill>
                  <a:srgbClr val="4B4D4F"/>
                </a:solidFill>
                <a:latin typeface="Arial"/>
                <a:cs typeface="Arial"/>
              </a:rPr>
              <a:t> </a:t>
            </a:r>
            <a:r>
              <a:rPr sz="1050" kern="0" spc="83" dirty="0">
                <a:solidFill>
                  <a:srgbClr val="4B4D4F"/>
                </a:solidFill>
                <a:latin typeface="Arial"/>
                <a:cs typeface="Arial"/>
              </a:rPr>
              <a:t>that</a:t>
            </a:r>
            <a:r>
              <a:rPr sz="1050" kern="0" spc="240" dirty="0">
                <a:solidFill>
                  <a:srgbClr val="4B4D4F"/>
                </a:solidFill>
                <a:latin typeface="Arial"/>
                <a:cs typeface="Arial"/>
              </a:rPr>
              <a:t> </a:t>
            </a:r>
            <a:r>
              <a:rPr sz="1050" kern="0" spc="15" dirty="0">
                <a:solidFill>
                  <a:srgbClr val="4B4D4F"/>
                </a:solidFill>
                <a:latin typeface="Arial"/>
                <a:cs typeface="Arial"/>
              </a:rPr>
              <a:t>risk</a:t>
            </a:r>
            <a:r>
              <a:rPr sz="1050" kern="0" spc="248" dirty="0">
                <a:solidFill>
                  <a:srgbClr val="4B4D4F"/>
                </a:solidFill>
                <a:latin typeface="Arial"/>
                <a:cs typeface="Arial"/>
              </a:rPr>
              <a:t> </a:t>
            </a:r>
            <a:r>
              <a:rPr sz="1050" kern="0" spc="-38" dirty="0">
                <a:solidFill>
                  <a:srgbClr val="4B4D4F"/>
                </a:solidFill>
                <a:latin typeface="Arial"/>
                <a:cs typeface="Arial"/>
              </a:rPr>
              <a:t>is</a:t>
            </a:r>
            <a:r>
              <a:rPr sz="1050" kern="0" spc="15" dirty="0">
                <a:solidFill>
                  <a:srgbClr val="4B4D4F"/>
                </a:solidFill>
                <a:latin typeface="Arial"/>
                <a:cs typeface="Arial"/>
              </a:rPr>
              <a:t> loss</a:t>
            </a:r>
            <a:r>
              <a:rPr sz="1050" kern="0" spc="225" dirty="0">
                <a:solidFill>
                  <a:srgbClr val="4B4D4F"/>
                </a:solidFill>
                <a:latin typeface="Arial"/>
                <a:cs typeface="Arial"/>
              </a:rPr>
              <a:t> </a:t>
            </a:r>
            <a:r>
              <a:rPr sz="1050" kern="0" spc="15" dirty="0">
                <a:solidFill>
                  <a:srgbClr val="4B4D4F"/>
                </a:solidFill>
                <a:latin typeface="Arial"/>
                <a:cs typeface="Arial"/>
              </a:rPr>
              <a:t>of</a:t>
            </a:r>
            <a:r>
              <a:rPr sz="1050" kern="0" spc="248" dirty="0">
                <a:solidFill>
                  <a:srgbClr val="4B4D4F"/>
                </a:solidFill>
                <a:latin typeface="Arial"/>
                <a:cs typeface="Arial"/>
              </a:rPr>
              <a:t> </a:t>
            </a:r>
            <a:r>
              <a:rPr sz="1050" kern="0" spc="15" dirty="0">
                <a:solidFill>
                  <a:srgbClr val="4B4D4F"/>
                </a:solidFill>
                <a:latin typeface="Arial"/>
                <a:cs typeface="Arial"/>
              </a:rPr>
              <a:t>dollars</a:t>
            </a:r>
            <a:r>
              <a:rPr sz="1050" kern="0" spc="233" dirty="0">
                <a:solidFill>
                  <a:srgbClr val="4B4D4F"/>
                </a:solidFill>
                <a:latin typeface="Arial"/>
                <a:cs typeface="Arial"/>
              </a:rPr>
              <a:t> </a:t>
            </a:r>
            <a:r>
              <a:rPr sz="1050" kern="0" spc="15" dirty="0">
                <a:solidFill>
                  <a:srgbClr val="4B4D4F"/>
                </a:solidFill>
                <a:latin typeface="Arial"/>
                <a:cs typeface="Arial"/>
              </a:rPr>
              <a:t>invested,</a:t>
            </a:r>
            <a:r>
              <a:rPr sz="1050" kern="0" spc="278" dirty="0">
                <a:solidFill>
                  <a:srgbClr val="4B4D4F"/>
                </a:solidFill>
                <a:latin typeface="Arial"/>
                <a:cs typeface="Arial"/>
              </a:rPr>
              <a:t> </a:t>
            </a:r>
            <a:r>
              <a:rPr sz="1050" kern="0" spc="15" dirty="0">
                <a:solidFill>
                  <a:srgbClr val="4B4D4F"/>
                </a:solidFill>
                <a:latin typeface="Arial"/>
                <a:cs typeface="Arial"/>
              </a:rPr>
              <a:t>or</a:t>
            </a:r>
            <a:r>
              <a:rPr sz="1050" kern="0" spc="217" dirty="0">
                <a:solidFill>
                  <a:srgbClr val="4B4D4F"/>
                </a:solidFill>
                <a:latin typeface="Arial"/>
                <a:cs typeface="Arial"/>
              </a:rPr>
              <a:t> </a:t>
            </a:r>
            <a:r>
              <a:rPr sz="1050" kern="0" spc="15" dirty="0">
                <a:solidFill>
                  <a:srgbClr val="4B4D4F"/>
                </a:solidFill>
                <a:latin typeface="Arial"/>
                <a:cs typeface="Arial"/>
              </a:rPr>
              <a:t>erosion</a:t>
            </a:r>
            <a:r>
              <a:rPr sz="1050" kern="0" spc="293" dirty="0">
                <a:solidFill>
                  <a:srgbClr val="4B4D4F"/>
                </a:solidFill>
                <a:latin typeface="Arial"/>
                <a:cs typeface="Arial"/>
              </a:rPr>
              <a:t> </a:t>
            </a:r>
            <a:r>
              <a:rPr sz="1050" kern="0" spc="-38" dirty="0">
                <a:solidFill>
                  <a:srgbClr val="4B4D4F"/>
                </a:solidFill>
                <a:latin typeface="Arial"/>
                <a:cs typeface="Arial"/>
              </a:rPr>
              <a:t>of</a:t>
            </a:r>
            <a:r>
              <a:rPr sz="1050" kern="0" spc="750" dirty="0">
                <a:solidFill>
                  <a:srgbClr val="4B4D4F"/>
                </a:solidFill>
                <a:latin typeface="Arial"/>
                <a:cs typeface="Arial"/>
              </a:rPr>
              <a:t> </a:t>
            </a:r>
            <a:r>
              <a:rPr sz="1050" kern="0" dirty="0">
                <a:solidFill>
                  <a:srgbClr val="4B4D4F"/>
                </a:solidFill>
                <a:latin typeface="Arial"/>
                <a:cs typeface="Arial"/>
              </a:rPr>
              <a:t>the</a:t>
            </a:r>
            <a:r>
              <a:rPr sz="1050" kern="0" spc="278" dirty="0">
                <a:solidFill>
                  <a:srgbClr val="4B4D4F"/>
                </a:solidFill>
                <a:latin typeface="Arial"/>
                <a:cs typeface="Arial"/>
              </a:rPr>
              <a:t> </a:t>
            </a:r>
            <a:r>
              <a:rPr sz="1050" kern="0" dirty="0">
                <a:solidFill>
                  <a:srgbClr val="4B4D4F"/>
                </a:solidFill>
                <a:latin typeface="Arial"/>
                <a:cs typeface="Arial"/>
              </a:rPr>
              <a:t>value</a:t>
            </a:r>
            <a:r>
              <a:rPr sz="1050" kern="0" spc="263" dirty="0">
                <a:solidFill>
                  <a:srgbClr val="4B4D4F"/>
                </a:solidFill>
                <a:latin typeface="Arial"/>
                <a:cs typeface="Arial"/>
              </a:rPr>
              <a:t> </a:t>
            </a:r>
            <a:r>
              <a:rPr sz="1050" kern="0" dirty="0">
                <a:solidFill>
                  <a:srgbClr val="4B4D4F"/>
                </a:solidFill>
                <a:latin typeface="Arial"/>
                <a:cs typeface="Arial"/>
              </a:rPr>
              <a:t>of</a:t>
            </a:r>
            <a:r>
              <a:rPr sz="1050" kern="0" spc="270" dirty="0">
                <a:solidFill>
                  <a:srgbClr val="4B4D4F"/>
                </a:solidFill>
                <a:latin typeface="Arial"/>
                <a:cs typeface="Arial"/>
              </a:rPr>
              <a:t> </a:t>
            </a:r>
            <a:r>
              <a:rPr sz="1050" kern="0" dirty="0">
                <a:solidFill>
                  <a:srgbClr val="4B4D4F"/>
                </a:solidFill>
                <a:latin typeface="Arial"/>
                <a:cs typeface="Arial"/>
              </a:rPr>
              <a:t>your</a:t>
            </a:r>
            <a:r>
              <a:rPr sz="1050" kern="0" spc="306" dirty="0">
                <a:solidFill>
                  <a:srgbClr val="4B4D4F"/>
                </a:solidFill>
                <a:latin typeface="Arial"/>
                <a:cs typeface="Arial"/>
              </a:rPr>
              <a:t> </a:t>
            </a:r>
            <a:r>
              <a:rPr sz="1050" kern="0" dirty="0">
                <a:solidFill>
                  <a:srgbClr val="4B4D4F"/>
                </a:solidFill>
                <a:latin typeface="Arial"/>
                <a:cs typeface="Arial"/>
              </a:rPr>
              <a:t>wealth</a:t>
            </a:r>
            <a:r>
              <a:rPr sz="1050" kern="0" spc="330" dirty="0">
                <a:solidFill>
                  <a:srgbClr val="4B4D4F"/>
                </a:solidFill>
                <a:latin typeface="Arial"/>
                <a:cs typeface="Arial"/>
              </a:rPr>
              <a:t> </a:t>
            </a:r>
            <a:r>
              <a:rPr sz="1050" kern="0" dirty="0">
                <a:solidFill>
                  <a:srgbClr val="4B4D4F"/>
                </a:solidFill>
                <a:latin typeface="Arial"/>
                <a:cs typeface="Arial"/>
              </a:rPr>
              <a:t>due</a:t>
            </a:r>
            <a:r>
              <a:rPr sz="1050" kern="0" spc="285" dirty="0">
                <a:solidFill>
                  <a:srgbClr val="4B4D4F"/>
                </a:solidFill>
                <a:latin typeface="Arial"/>
                <a:cs typeface="Arial"/>
              </a:rPr>
              <a:t> </a:t>
            </a:r>
            <a:r>
              <a:rPr sz="1050" kern="0" spc="38" dirty="0">
                <a:solidFill>
                  <a:srgbClr val="4B4D4F"/>
                </a:solidFill>
                <a:latin typeface="Arial"/>
                <a:cs typeface="Arial"/>
              </a:rPr>
              <a:t>to </a:t>
            </a:r>
            <a:r>
              <a:rPr sz="1050" kern="0" spc="30" dirty="0">
                <a:solidFill>
                  <a:srgbClr val="4B4D4F"/>
                </a:solidFill>
                <a:latin typeface="Arial"/>
                <a:cs typeface="Arial"/>
              </a:rPr>
              <a:t>inflation.</a:t>
            </a:r>
            <a:r>
              <a:rPr sz="1050" kern="0" spc="306" dirty="0">
                <a:solidFill>
                  <a:srgbClr val="4B4D4F"/>
                </a:solidFill>
                <a:latin typeface="Arial"/>
                <a:cs typeface="Arial"/>
              </a:rPr>
              <a:t> </a:t>
            </a:r>
            <a:r>
              <a:rPr sz="1050" kern="0" spc="30" dirty="0">
                <a:solidFill>
                  <a:srgbClr val="4B4D4F"/>
                </a:solidFill>
                <a:latin typeface="Arial"/>
                <a:cs typeface="Arial"/>
              </a:rPr>
              <a:t>In</a:t>
            </a:r>
            <a:r>
              <a:rPr sz="1050" kern="0" spc="263" dirty="0">
                <a:solidFill>
                  <a:srgbClr val="4B4D4F"/>
                </a:solidFill>
                <a:latin typeface="Arial"/>
                <a:cs typeface="Arial"/>
              </a:rPr>
              <a:t> </a:t>
            </a:r>
            <a:r>
              <a:rPr sz="1050" kern="0" spc="30" dirty="0">
                <a:solidFill>
                  <a:srgbClr val="4B4D4F"/>
                </a:solidFill>
                <a:latin typeface="Arial"/>
                <a:cs typeface="Arial"/>
              </a:rPr>
              <a:t>constructing</a:t>
            </a:r>
            <a:r>
              <a:rPr sz="1050" kern="0" spc="323" dirty="0">
                <a:solidFill>
                  <a:srgbClr val="4B4D4F"/>
                </a:solidFill>
                <a:latin typeface="Arial"/>
                <a:cs typeface="Arial"/>
              </a:rPr>
              <a:t> </a:t>
            </a:r>
            <a:r>
              <a:rPr sz="1050" kern="0" spc="-30" dirty="0">
                <a:solidFill>
                  <a:srgbClr val="4B4D4F"/>
                </a:solidFill>
                <a:latin typeface="Arial"/>
                <a:cs typeface="Arial"/>
              </a:rPr>
              <a:t>your</a:t>
            </a:r>
            <a:r>
              <a:rPr sz="1050" kern="0" spc="30" dirty="0">
                <a:solidFill>
                  <a:srgbClr val="4B4D4F"/>
                </a:solidFill>
                <a:latin typeface="Arial"/>
                <a:cs typeface="Arial"/>
              </a:rPr>
              <a:t> investment</a:t>
            </a:r>
            <a:r>
              <a:rPr sz="1050" kern="0" spc="240" dirty="0">
                <a:solidFill>
                  <a:srgbClr val="4B4D4F"/>
                </a:solidFill>
                <a:latin typeface="Arial"/>
                <a:cs typeface="Arial"/>
              </a:rPr>
              <a:t> </a:t>
            </a:r>
            <a:r>
              <a:rPr sz="1050" kern="0" spc="30" dirty="0">
                <a:solidFill>
                  <a:srgbClr val="4B4D4F"/>
                </a:solidFill>
                <a:latin typeface="Arial"/>
                <a:cs typeface="Arial"/>
              </a:rPr>
              <a:t>plan,</a:t>
            </a:r>
            <a:r>
              <a:rPr sz="1050" kern="0" spc="195" dirty="0">
                <a:solidFill>
                  <a:srgbClr val="4B4D4F"/>
                </a:solidFill>
                <a:latin typeface="Arial"/>
                <a:cs typeface="Arial"/>
              </a:rPr>
              <a:t> </a:t>
            </a:r>
            <a:r>
              <a:rPr sz="1050" kern="0" spc="30" dirty="0">
                <a:solidFill>
                  <a:srgbClr val="4B4D4F"/>
                </a:solidFill>
                <a:latin typeface="Arial"/>
                <a:cs typeface="Arial"/>
              </a:rPr>
              <a:t>we</a:t>
            </a:r>
            <a:r>
              <a:rPr sz="1050" kern="0" spc="203" dirty="0">
                <a:solidFill>
                  <a:srgbClr val="4B4D4F"/>
                </a:solidFill>
                <a:latin typeface="Arial"/>
                <a:cs typeface="Arial"/>
              </a:rPr>
              <a:t> </a:t>
            </a:r>
            <a:r>
              <a:rPr sz="1050" kern="0" spc="30" dirty="0">
                <a:solidFill>
                  <a:srgbClr val="4B4D4F"/>
                </a:solidFill>
                <a:latin typeface="Arial"/>
                <a:cs typeface="Arial"/>
              </a:rPr>
              <a:t>considered</a:t>
            </a:r>
            <a:r>
              <a:rPr sz="1050" kern="0" spc="240" dirty="0">
                <a:solidFill>
                  <a:srgbClr val="4B4D4F"/>
                </a:solidFill>
                <a:latin typeface="Arial"/>
                <a:cs typeface="Arial"/>
              </a:rPr>
              <a:t> </a:t>
            </a:r>
            <a:r>
              <a:rPr sz="1050" kern="0" spc="-30" dirty="0">
                <a:solidFill>
                  <a:srgbClr val="4B4D4F"/>
                </a:solidFill>
                <a:latin typeface="Arial"/>
                <a:cs typeface="Arial"/>
              </a:rPr>
              <a:t>your</a:t>
            </a:r>
            <a:r>
              <a:rPr sz="1050" kern="0" spc="15" dirty="0">
                <a:solidFill>
                  <a:srgbClr val="4B4D4F"/>
                </a:solidFill>
                <a:latin typeface="Arial"/>
                <a:cs typeface="Arial"/>
              </a:rPr>
              <a:t> willingness</a:t>
            </a:r>
            <a:r>
              <a:rPr sz="1050" kern="0" spc="381" dirty="0">
                <a:solidFill>
                  <a:srgbClr val="4B4D4F"/>
                </a:solidFill>
                <a:latin typeface="Arial"/>
                <a:cs typeface="Arial"/>
              </a:rPr>
              <a:t> </a:t>
            </a:r>
            <a:r>
              <a:rPr sz="1050" kern="0" spc="83" dirty="0">
                <a:solidFill>
                  <a:srgbClr val="4B4D4F"/>
                </a:solidFill>
                <a:latin typeface="Arial"/>
                <a:cs typeface="Arial"/>
              </a:rPr>
              <a:t>to</a:t>
            </a:r>
            <a:r>
              <a:rPr sz="1050" kern="0" spc="315" dirty="0">
                <a:solidFill>
                  <a:srgbClr val="4B4D4F"/>
                </a:solidFill>
                <a:latin typeface="Arial"/>
                <a:cs typeface="Arial"/>
              </a:rPr>
              <a:t> </a:t>
            </a:r>
            <a:r>
              <a:rPr sz="1050" kern="0" spc="15" dirty="0">
                <a:solidFill>
                  <a:srgbClr val="4B4D4F"/>
                </a:solidFill>
                <a:latin typeface="Arial"/>
                <a:cs typeface="Arial"/>
              </a:rPr>
              <a:t>tolerate</a:t>
            </a:r>
            <a:r>
              <a:rPr sz="1050" kern="0" spc="278" dirty="0">
                <a:solidFill>
                  <a:srgbClr val="4B4D4F"/>
                </a:solidFill>
                <a:latin typeface="Arial"/>
                <a:cs typeface="Arial"/>
              </a:rPr>
              <a:t> </a:t>
            </a:r>
            <a:r>
              <a:rPr sz="1050" kern="0" spc="-15" dirty="0">
                <a:solidFill>
                  <a:srgbClr val="4B4D4F"/>
                </a:solidFill>
                <a:latin typeface="Arial"/>
                <a:cs typeface="Arial"/>
              </a:rPr>
              <a:t>investment</a:t>
            </a:r>
            <a:r>
              <a:rPr sz="1050" kern="0" spc="750" dirty="0">
                <a:solidFill>
                  <a:srgbClr val="4B4D4F"/>
                </a:solidFill>
                <a:latin typeface="Arial"/>
                <a:cs typeface="Arial"/>
              </a:rPr>
              <a:t>  </a:t>
            </a:r>
            <a:r>
              <a:rPr sz="1050" kern="0" dirty="0">
                <a:solidFill>
                  <a:srgbClr val="4B4D4F"/>
                </a:solidFill>
                <a:latin typeface="Arial"/>
                <a:cs typeface="Arial"/>
              </a:rPr>
              <a:t>risk</a:t>
            </a:r>
            <a:r>
              <a:rPr sz="1050" kern="0" spc="255" dirty="0">
                <a:solidFill>
                  <a:srgbClr val="4B4D4F"/>
                </a:solidFill>
                <a:latin typeface="Arial"/>
                <a:cs typeface="Arial"/>
              </a:rPr>
              <a:t> </a:t>
            </a:r>
            <a:r>
              <a:rPr sz="1050" kern="0" dirty="0">
                <a:solidFill>
                  <a:srgbClr val="4B4D4F"/>
                </a:solidFill>
                <a:latin typeface="Arial"/>
                <a:cs typeface="Arial"/>
              </a:rPr>
              <a:t>by</a:t>
            </a:r>
            <a:r>
              <a:rPr sz="1050" kern="0" spc="240" dirty="0">
                <a:solidFill>
                  <a:srgbClr val="4B4D4F"/>
                </a:solidFill>
                <a:latin typeface="Arial"/>
                <a:cs typeface="Arial"/>
              </a:rPr>
              <a:t> </a:t>
            </a:r>
            <a:r>
              <a:rPr sz="1050" kern="0" dirty="0">
                <a:solidFill>
                  <a:srgbClr val="4B4D4F"/>
                </a:solidFill>
                <a:latin typeface="Arial"/>
                <a:cs typeface="Arial"/>
              </a:rPr>
              <a:t>focusing</a:t>
            </a:r>
            <a:r>
              <a:rPr sz="1050" kern="0" spc="323" dirty="0">
                <a:solidFill>
                  <a:srgbClr val="4B4D4F"/>
                </a:solidFill>
                <a:latin typeface="Arial"/>
                <a:cs typeface="Arial"/>
              </a:rPr>
              <a:t> </a:t>
            </a:r>
            <a:r>
              <a:rPr sz="1050" kern="0" dirty="0">
                <a:solidFill>
                  <a:srgbClr val="4B4D4F"/>
                </a:solidFill>
                <a:latin typeface="Arial"/>
                <a:cs typeface="Arial"/>
              </a:rPr>
              <a:t>on</a:t>
            </a:r>
            <a:r>
              <a:rPr sz="1050" kern="0" spc="263" dirty="0">
                <a:solidFill>
                  <a:srgbClr val="4B4D4F"/>
                </a:solidFill>
                <a:latin typeface="Arial"/>
                <a:cs typeface="Arial"/>
              </a:rPr>
              <a:t> </a:t>
            </a:r>
            <a:r>
              <a:rPr sz="1050" kern="0" dirty="0">
                <a:solidFill>
                  <a:srgbClr val="4B4D4F"/>
                </a:solidFill>
                <a:latin typeface="Arial"/>
                <a:cs typeface="Arial"/>
              </a:rPr>
              <a:t>your</a:t>
            </a:r>
            <a:r>
              <a:rPr sz="1050" kern="0" spc="240" dirty="0">
                <a:solidFill>
                  <a:srgbClr val="4B4D4F"/>
                </a:solidFill>
                <a:latin typeface="Arial"/>
                <a:cs typeface="Arial"/>
              </a:rPr>
              <a:t> </a:t>
            </a:r>
            <a:r>
              <a:rPr sz="1050" kern="0" spc="-15" dirty="0">
                <a:solidFill>
                  <a:srgbClr val="4B4D4F"/>
                </a:solidFill>
                <a:latin typeface="Arial"/>
                <a:cs typeface="Arial"/>
              </a:rPr>
              <a:t>investing</a:t>
            </a:r>
            <a:r>
              <a:rPr sz="1050" kern="0" spc="750" dirty="0">
                <a:solidFill>
                  <a:srgbClr val="4B4D4F"/>
                </a:solidFill>
                <a:latin typeface="Arial"/>
                <a:cs typeface="Arial"/>
              </a:rPr>
              <a:t> </a:t>
            </a:r>
            <a:r>
              <a:rPr sz="1050" kern="0" dirty="0">
                <a:solidFill>
                  <a:srgbClr val="4B4D4F"/>
                </a:solidFill>
                <a:latin typeface="Arial"/>
                <a:cs typeface="Arial"/>
              </a:rPr>
              <a:t>time</a:t>
            </a:r>
            <a:r>
              <a:rPr sz="1050" kern="0" spc="263" dirty="0">
                <a:solidFill>
                  <a:srgbClr val="4B4D4F"/>
                </a:solidFill>
                <a:latin typeface="Arial"/>
                <a:cs typeface="Arial"/>
              </a:rPr>
              <a:t> </a:t>
            </a:r>
            <a:r>
              <a:rPr sz="1050" kern="0" dirty="0">
                <a:solidFill>
                  <a:srgbClr val="4B4D4F"/>
                </a:solidFill>
                <a:latin typeface="Arial"/>
                <a:cs typeface="Arial"/>
              </a:rPr>
              <a:t>horizon,</a:t>
            </a:r>
            <a:r>
              <a:rPr sz="1050" kern="0" spc="323" dirty="0">
                <a:solidFill>
                  <a:srgbClr val="4B4D4F"/>
                </a:solidFill>
                <a:latin typeface="Arial"/>
                <a:cs typeface="Arial"/>
              </a:rPr>
              <a:t> </a:t>
            </a:r>
            <a:r>
              <a:rPr sz="1050" kern="0" dirty="0">
                <a:solidFill>
                  <a:srgbClr val="4B4D4F"/>
                </a:solidFill>
                <a:latin typeface="Arial"/>
                <a:cs typeface="Arial"/>
              </a:rPr>
              <a:t>your</a:t>
            </a:r>
            <a:r>
              <a:rPr sz="1050" kern="0" spc="293" dirty="0">
                <a:solidFill>
                  <a:srgbClr val="4B4D4F"/>
                </a:solidFill>
                <a:latin typeface="Arial"/>
                <a:cs typeface="Arial"/>
              </a:rPr>
              <a:t> </a:t>
            </a:r>
            <a:r>
              <a:rPr sz="1050" kern="0" spc="75" dirty="0">
                <a:solidFill>
                  <a:srgbClr val="4B4D4F"/>
                </a:solidFill>
                <a:latin typeface="Arial"/>
                <a:cs typeface="Arial"/>
              </a:rPr>
              <a:t>comfort</a:t>
            </a:r>
            <a:r>
              <a:rPr sz="1050" kern="0" spc="263" dirty="0">
                <a:solidFill>
                  <a:srgbClr val="4B4D4F"/>
                </a:solidFill>
                <a:latin typeface="Arial"/>
                <a:cs typeface="Arial"/>
              </a:rPr>
              <a:t> </a:t>
            </a:r>
            <a:r>
              <a:rPr sz="1050" kern="0" spc="53" dirty="0">
                <a:solidFill>
                  <a:srgbClr val="4B4D4F"/>
                </a:solidFill>
                <a:latin typeface="Arial"/>
                <a:cs typeface="Arial"/>
              </a:rPr>
              <a:t>with </a:t>
            </a:r>
            <a:r>
              <a:rPr sz="1050" kern="0" spc="83" dirty="0">
                <a:solidFill>
                  <a:srgbClr val="4B4D4F"/>
                </a:solidFill>
                <a:latin typeface="Arial"/>
                <a:cs typeface="Arial"/>
              </a:rPr>
              <a:t>short-</a:t>
            </a:r>
            <a:r>
              <a:rPr sz="1050" kern="0" spc="75" dirty="0">
                <a:solidFill>
                  <a:srgbClr val="4B4D4F"/>
                </a:solidFill>
                <a:latin typeface="Arial"/>
                <a:cs typeface="Arial"/>
              </a:rPr>
              <a:t>term</a:t>
            </a:r>
            <a:r>
              <a:rPr sz="1050" kern="0" spc="270" dirty="0">
                <a:solidFill>
                  <a:srgbClr val="4B4D4F"/>
                </a:solidFill>
                <a:latin typeface="Arial"/>
                <a:cs typeface="Arial"/>
              </a:rPr>
              <a:t> </a:t>
            </a:r>
            <a:r>
              <a:rPr sz="1050" kern="0" spc="15" dirty="0">
                <a:solidFill>
                  <a:srgbClr val="4B4D4F"/>
                </a:solidFill>
                <a:latin typeface="Arial"/>
                <a:cs typeface="Arial"/>
              </a:rPr>
              <a:t>market</a:t>
            </a:r>
            <a:r>
              <a:rPr sz="1050" kern="0" spc="278" dirty="0">
                <a:solidFill>
                  <a:srgbClr val="4B4D4F"/>
                </a:solidFill>
                <a:latin typeface="Arial"/>
                <a:cs typeface="Arial"/>
              </a:rPr>
              <a:t> </a:t>
            </a:r>
            <a:r>
              <a:rPr sz="1050" kern="0" spc="15" dirty="0">
                <a:solidFill>
                  <a:srgbClr val="4B4D4F"/>
                </a:solidFill>
                <a:latin typeface="Arial"/>
                <a:cs typeface="Arial"/>
              </a:rPr>
              <a:t>variability</a:t>
            </a:r>
            <a:r>
              <a:rPr sz="1050" kern="0" spc="344" dirty="0">
                <a:solidFill>
                  <a:srgbClr val="4B4D4F"/>
                </a:solidFill>
                <a:latin typeface="Arial"/>
                <a:cs typeface="Arial"/>
              </a:rPr>
              <a:t> </a:t>
            </a:r>
            <a:r>
              <a:rPr sz="1050" kern="0" spc="-38" dirty="0">
                <a:solidFill>
                  <a:srgbClr val="4B4D4F"/>
                </a:solidFill>
                <a:latin typeface="Arial"/>
                <a:cs typeface="Arial"/>
              </a:rPr>
              <a:t>and</a:t>
            </a:r>
            <a:r>
              <a:rPr sz="1050" kern="0" spc="750" dirty="0">
                <a:solidFill>
                  <a:srgbClr val="4B4D4F"/>
                </a:solidFill>
                <a:latin typeface="Arial"/>
                <a:cs typeface="Arial"/>
              </a:rPr>
              <a:t> </a:t>
            </a:r>
            <a:r>
              <a:rPr sz="1050" kern="0" spc="15" dirty="0">
                <a:solidFill>
                  <a:srgbClr val="4B4D4F"/>
                </a:solidFill>
                <a:latin typeface="Arial"/>
                <a:cs typeface="Arial"/>
              </a:rPr>
              <a:t>your</a:t>
            </a:r>
            <a:r>
              <a:rPr sz="1050" kern="0" spc="293" dirty="0">
                <a:solidFill>
                  <a:srgbClr val="4B4D4F"/>
                </a:solidFill>
                <a:latin typeface="Arial"/>
                <a:cs typeface="Arial"/>
              </a:rPr>
              <a:t> </a:t>
            </a:r>
            <a:r>
              <a:rPr sz="1050" kern="0" spc="15" dirty="0">
                <a:solidFill>
                  <a:srgbClr val="4B4D4F"/>
                </a:solidFill>
                <a:latin typeface="Arial"/>
                <a:cs typeface="Arial"/>
              </a:rPr>
              <a:t>willingness</a:t>
            </a:r>
            <a:r>
              <a:rPr sz="1050" kern="0" spc="360" dirty="0">
                <a:solidFill>
                  <a:srgbClr val="4B4D4F"/>
                </a:solidFill>
                <a:latin typeface="Arial"/>
                <a:cs typeface="Arial"/>
              </a:rPr>
              <a:t> </a:t>
            </a:r>
            <a:r>
              <a:rPr sz="1050" kern="0" spc="83" dirty="0">
                <a:solidFill>
                  <a:srgbClr val="4B4D4F"/>
                </a:solidFill>
                <a:latin typeface="Arial"/>
                <a:cs typeface="Arial"/>
              </a:rPr>
              <a:t>to</a:t>
            </a:r>
            <a:r>
              <a:rPr sz="1050" kern="0" spc="263" dirty="0">
                <a:solidFill>
                  <a:srgbClr val="4B4D4F"/>
                </a:solidFill>
                <a:latin typeface="Arial"/>
                <a:cs typeface="Arial"/>
              </a:rPr>
              <a:t> </a:t>
            </a:r>
            <a:r>
              <a:rPr sz="1050" kern="0" spc="15" dirty="0">
                <a:solidFill>
                  <a:srgbClr val="4B4D4F"/>
                </a:solidFill>
                <a:latin typeface="Arial"/>
                <a:cs typeface="Arial"/>
              </a:rPr>
              <a:t>tolerate</a:t>
            </a:r>
            <a:r>
              <a:rPr sz="1050" kern="0" spc="278" dirty="0">
                <a:solidFill>
                  <a:srgbClr val="4B4D4F"/>
                </a:solidFill>
                <a:latin typeface="Arial"/>
                <a:cs typeface="Arial"/>
              </a:rPr>
              <a:t> </a:t>
            </a:r>
            <a:r>
              <a:rPr sz="1050" kern="0" spc="-30" dirty="0">
                <a:solidFill>
                  <a:srgbClr val="4B4D4F"/>
                </a:solidFill>
                <a:latin typeface="Arial"/>
                <a:cs typeface="Arial"/>
              </a:rPr>
              <a:t>long-</a:t>
            </a:r>
            <a:r>
              <a:rPr sz="1050" kern="0" spc="750" dirty="0">
                <a:solidFill>
                  <a:srgbClr val="4B4D4F"/>
                </a:solidFill>
                <a:latin typeface="Arial"/>
                <a:cs typeface="Arial"/>
              </a:rPr>
              <a:t> </a:t>
            </a:r>
            <a:r>
              <a:rPr sz="1050" kern="0" spc="75" dirty="0">
                <a:solidFill>
                  <a:srgbClr val="4B4D4F"/>
                </a:solidFill>
                <a:latin typeface="Arial"/>
                <a:cs typeface="Arial"/>
              </a:rPr>
              <a:t>term</a:t>
            </a:r>
            <a:r>
              <a:rPr sz="1050" kern="0" spc="195" dirty="0">
                <a:solidFill>
                  <a:srgbClr val="4B4D4F"/>
                </a:solidFill>
                <a:latin typeface="Arial"/>
                <a:cs typeface="Arial"/>
              </a:rPr>
              <a:t> </a:t>
            </a:r>
            <a:r>
              <a:rPr sz="1050" kern="0" spc="15" dirty="0">
                <a:solidFill>
                  <a:srgbClr val="4B4D4F"/>
                </a:solidFill>
                <a:latin typeface="Arial"/>
                <a:cs typeface="Arial"/>
              </a:rPr>
              <a:t>market</a:t>
            </a:r>
            <a:r>
              <a:rPr sz="1050" kern="0" spc="225" dirty="0">
                <a:solidFill>
                  <a:srgbClr val="4B4D4F"/>
                </a:solidFill>
                <a:latin typeface="Arial"/>
                <a:cs typeface="Arial"/>
              </a:rPr>
              <a:t> </a:t>
            </a:r>
            <a:r>
              <a:rPr sz="1050" kern="0" spc="-15" dirty="0">
                <a:solidFill>
                  <a:srgbClr val="4B4D4F"/>
                </a:solidFill>
                <a:latin typeface="Arial"/>
                <a:cs typeface="Arial"/>
              </a:rPr>
              <a:t>instability.</a:t>
            </a:r>
            <a:endParaRPr sz="1050" kern="0">
              <a:solidFill>
                <a:sysClr val="windowText" lastClr="000000"/>
              </a:solidFill>
              <a:latin typeface="Arial"/>
              <a:cs typeface="Arial"/>
            </a:endParaRPr>
          </a:p>
          <a:p>
            <a:pPr defTabSz="1371600">
              <a:spcBef>
                <a:spcPts val="195"/>
              </a:spcBef>
            </a:pPr>
            <a:endParaRPr sz="1050" kern="0">
              <a:solidFill>
                <a:sysClr val="windowText" lastClr="000000"/>
              </a:solidFill>
              <a:latin typeface="Arial"/>
              <a:cs typeface="Arial"/>
            </a:endParaRPr>
          </a:p>
          <a:p>
            <a:pPr marR="212408" defTabSz="1371600">
              <a:lnSpc>
                <a:spcPct val="114300"/>
              </a:lnSpc>
            </a:pPr>
            <a:r>
              <a:rPr sz="1050" b="1" kern="0" dirty="0">
                <a:solidFill>
                  <a:srgbClr val="06275F"/>
                </a:solidFill>
                <a:latin typeface="Arial"/>
                <a:cs typeface="Arial"/>
              </a:rPr>
              <a:t>Your</a:t>
            </a:r>
            <a:r>
              <a:rPr sz="1050" b="1" kern="0" spc="105" dirty="0">
                <a:solidFill>
                  <a:srgbClr val="06275F"/>
                </a:solidFill>
                <a:latin typeface="Arial"/>
                <a:cs typeface="Arial"/>
              </a:rPr>
              <a:t> </a:t>
            </a:r>
            <a:r>
              <a:rPr sz="1050" b="1" kern="0" dirty="0">
                <a:solidFill>
                  <a:srgbClr val="06275F"/>
                </a:solidFill>
                <a:latin typeface="Arial"/>
                <a:cs typeface="Arial"/>
              </a:rPr>
              <a:t>risk</a:t>
            </a:r>
            <a:r>
              <a:rPr sz="1050" b="1" kern="0" spc="90" dirty="0">
                <a:solidFill>
                  <a:srgbClr val="06275F"/>
                </a:solidFill>
                <a:latin typeface="Arial"/>
                <a:cs typeface="Arial"/>
              </a:rPr>
              <a:t> </a:t>
            </a:r>
            <a:r>
              <a:rPr sz="1050" b="1" kern="0" dirty="0">
                <a:solidFill>
                  <a:srgbClr val="06275F"/>
                </a:solidFill>
                <a:latin typeface="Arial"/>
                <a:cs typeface="Arial"/>
              </a:rPr>
              <a:t>profile</a:t>
            </a:r>
            <a:r>
              <a:rPr sz="1050" b="1" kern="0" spc="75" dirty="0">
                <a:solidFill>
                  <a:srgbClr val="06275F"/>
                </a:solidFill>
                <a:latin typeface="Arial"/>
                <a:cs typeface="Arial"/>
              </a:rPr>
              <a:t> </a:t>
            </a:r>
            <a:r>
              <a:rPr sz="1050" b="1" kern="0" dirty="0">
                <a:solidFill>
                  <a:srgbClr val="06275F"/>
                </a:solidFill>
                <a:latin typeface="Arial"/>
                <a:cs typeface="Arial"/>
              </a:rPr>
              <a:t>is</a:t>
            </a:r>
            <a:r>
              <a:rPr sz="1050" b="1" kern="0" spc="90" dirty="0">
                <a:solidFill>
                  <a:srgbClr val="06275F"/>
                </a:solidFill>
                <a:latin typeface="Arial"/>
                <a:cs typeface="Arial"/>
              </a:rPr>
              <a:t> </a:t>
            </a:r>
            <a:r>
              <a:rPr sz="1050" b="1" kern="0" dirty="0">
                <a:solidFill>
                  <a:srgbClr val="06275F"/>
                </a:solidFill>
                <a:latin typeface="Arial"/>
                <a:cs typeface="Arial"/>
              </a:rPr>
              <a:t>summarized</a:t>
            </a:r>
            <a:r>
              <a:rPr sz="1050" b="1" kern="0" spc="83" dirty="0">
                <a:solidFill>
                  <a:srgbClr val="06275F"/>
                </a:solidFill>
                <a:latin typeface="Arial"/>
                <a:cs typeface="Arial"/>
              </a:rPr>
              <a:t> </a:t>
            </a:r>
            <a:r>
              <a:rPr sz="1050" b="1" kern="0" spc="-38" dirty="0">
                <a:solidFill>
                  <a:srgbClr val="06275F"/>
                </a:solidFill>
                <a:latin typeface="Arial"/>
                <a:cs typeface="Arial"/>
              </a:rPr>
              <a:t>as</a:t>
            </a:r>
            <a:r>
              <a:rPr sz="1050" b="1" kern="0" spc="750" dirty="0">
                <a:solidFill>
                  <a:srgbClr val="06275F"/>
                </a:solidFill>
                <a:latin typeface="Arial"/>
                <a:cs typeface="Arial"/>
              </a:rPr>
              <a:t> </a:t>
            </a:r>
            <a:r>
              <a:rPr sz="1050" b="1" kern="0" dirty="0">
                <a:solidFill>
                  <a:srgbClr val="06275F"/>
                </a:solidFill>
                <a:latin typeface="Arial"/>
                <a:cs typeface="Arial"/>
              </a:rPr>
              <a:t>one</a:t>
            </a:r>
            <a:r>
              <a:rPr sz="1050" b="1" kern="0" spc="75" dirty="0">
                <a:solidFill>
                  <a:srgbClr val="06275F"/>
                </a:solidFill>
                <a:latin typeface="Arial"/>
                <a:cs typeface="Arial"/>
              </a:rPr>
              <a:t> </a:t>
            </a:r>
            <a:r>
              <a:rPr sz="1050" b="1" kern="0" dirty="0">
                <a:solidFill>
                  <a:srgbClr val="06275F"/>
                </a:solidFill>
                <a:latin typeface="Arial"/>
                <a:cs typeface="Arial"/>
              </a:rPr>
              <a:t>of</a:t>
            </a:r>
            <a:r>
              <a:rPr sz="1050" b="1" kern="0" spc="75" dirty="0">
                <a:solidFill>
                  <a:srgbClr val="06275F"/>
                </a:solidFill>
                <a:latin typeface="Arial"/>
                <a:cs typeface="Arial"/>
              </a:rPr>
              <a:t> </a:t>
            </a:r>
            <a:r>
              <a:rPr sz="1050" b="1" kern="0" dirty="0">
                <a:solidFill>
                  <a:srgbClr val="06275F"/>
                </a:solidFill>
                <a:latin typeface="Arial"/>
                <a:cs typeface="Arial"/>
              </a:rPr>
              <a:t>the</a:t>
            </a:r>
            <a:r>
              <a:rPr sz="1050" b="1" kern="0" spc="60" dirty="0">
                <a:solidFill>
                  <a:srgbClr val="06275F"/>
                </a:solidFill>
                <a:latin typeface="Arial"/>
                <a:cs typeface="Arial"/>
              </a:rPr>
              <a:t> </a:t>
            </a:r>
            <a:r>
              <a:rPr sz="1050" b="1" kern="0" spc="-15" dirty="0">
                <a:solidFill>
                  <a:srgbClr val="06275F"/>
                </a:solidFill>
                <a:latin typeface="Arial"/>
                <a:cs typeface="Arial"/>
              </a:rPr>
              <a:t>following:</a:t>
            </a:r>
            <a:endParaRPr sz="1050" kern="0">
              <a:solidFill>
                <a:sysClr val="windowText" lastClr="000000"/>
              </a:solidFill>
              <a:latin typeface="Arial"/>
              <a:cs typeface="Arial"/>
            </a:endParaRPr>
          </a:p>
        </p:txBody>
      </p:sp>
      <p:grpSp>
        <p:nvGrpSpPr>
          <p:cNvPr id="15" name="object 15"/>
          <p:cNvGrpSpPr/>
          <p:nvPr/>
        </p:nvGrpSpPr>
        <p:grpSpPr>
          <a:xfrm>
            <a:off x="12850997" y="5330228"/>
            <a:ext cx="2348865" cy="2575559"/>
            <a:chOff x="8567331" y="3553485"/>
            <a:chExt cx="1565910" cy="1717039"/>
          </a:xfrm>
        </p:grpSpPr>
        <p:sp>
          <p:nvSpPr>
            <p:cNvPr id="16" name="object 16"/>
            <p:cNvSpPr/>
            <p:nvPr/>
          </p:nvSpPr>
          <p:spPr>
            <a:xfrm>
              <a:off x="8567331" y="3553485"/>
              <a:ext cx="1565910" cy="318770"/>
            </a:xfrm>
            <a:custGeom>
              <a:avLst/>
              <a:gdLst/>
              <a:ahLst/>
              <a:cxnLst/>
              <a:rect l="l" t="t" r="r" b="b"/>
              <a:pathLst>
                <a:path w="1565909" h="318770">
                  <a:moveTo>
                    <a:pt x="1565402" y="0"/>
                  </a:moveTo>
                  <a:lnTo>
                    <a:pt x="0" y="0"/>
                  </a:lnTo>
                  <a:lnTo>
                    <a:pt x="0" y="318706"/>
                  </a:lnTo>
                  <a:lnTo>
                    <a:pt x="1565402" y="318706"/>
                  </a:lnTo>
                  <a:lnTo>
                    <a:pt x="1565402" y="0"/>
                  </a:lnTo>
                  <a:close/>
                </a:path>
              </a:pathLst>
            </a:custGeom>
            <a:solidFill>
              <a:srgbClr val="06275F"/>
            </a:solidFill>
          </p:spPr>
          <p:txBody>
            <a:bodyPr wrap="square" lIns="0" tIns="0" rIns="0" bIns="0" rtlCol="0"/>
            <a:lstStyle/>
            <a:p>
              <a:pPr defTabSz="1371600"/>
              <a:endParaRPr sz="2700" kern="0">
                <a:solidFill>
                  <a:sysClr val="windowText" lastClr="000000"/>
                </a:solidFill>
              </a:endParaRPr>
            </a:p>
          </p:txBody>
        </p:sp>
        <p:sp>
          <p:nvSpPr>
            <p:cNvPr id="17" name="object 17"/>
            <p:cNvSpPr/>
            <p:nvPr/>
          </p:nvSpPr>
          <p:spPr>
            <a:xfrm>
              <a:off x="8567331" y="3902951"/>
              <a:ext cx="1565910" cy="318770"/>
            </a:xfrm>
            <a:custGeom>
              <a:avLst/>
              <a:gdLst/>
              <a:ahLst/>
              <a:cxnLst/>
              <a:rect l="l" t="t" r="r" b="b"/>
              <a:pathLst>
                <a:path w="1565909" h="318770">
                  <a:moveTo>
                    <a:pt x="1565402" y="0"/>
                  </a:moveTo>
                  <a:lnTo>
                    <a:pt x="0" y="0"/>
                  </a:lnTo>
                  <a:lnTo>
                    <a:pt x="0" y="318706"/>
                  </a:lnTo>
                  <a:lnTo>
                    <a:pt x="1565402" y="318706"/>
                  </a:lnTo>
                  <a:lnTo>
                    <a:pt x="1565402" y="0"/>
                  </a:lnTo>
                  <a:close/>
                </a:path>
              </a:pathLst>
            </a:custGeom>
            <a:solidFill>
              <a:srgbClr val="5B3B96"/>
            </a:solidFill>
          </p:spPr>
          <p:txBody>
            <a:bodyPr wrap="square" lIns="0" tIns="0" rIns="0" bIns="0" rtlCol="0"/>
            <a:lstStyle/>
            <a:p>
              <a:pPr defTabSz="1371600"/>
              <a:endParaRPr sz="2700" kern="0">
                <a:solidFill>
                  <a:sysClr val="windowText" lastClr="000000"/>
                </a:solidFill>
              </a:endParaRPr>
            </a:p>
          </p:txBody>
        </p:sp>
        <p:sp>
          <p:nvSpPr>
            <p:cNvPr id="18" name="object 18"/>
            <p:cNvSpPr/>
            <p:nvPr/>
          </p:nvSpPr>
          <p:spPr>
            <a:xfrm>
              <a:off x="8567331" y="4252417"/>
              <a:ext cx="1565910" cy="318770"/>
            </a:xfrm>
            <a:custGeom>
              <a:avLst/>
              <a:gdLst/>
              <a:ahLst/>
              <a:cxnLst/>
              <a:rect l="l" t="t" r="r" b="b"/>
              <a:pathLst>
                <a:path w="1565909" h="318770">
                  <a:moveTo>
                    <a:pt x="1565402" y="0"/>
                  </a:moveTo>
                  <a:lnTo>
                    <a:pt x="0" y="0"/>
                  </a:lnTo>
                  <a:lnTo>
                    <a:pt x="0" y="318706"/>
                  </a:lnTo>
                  <a:lnTo>
                    <a:pt x="1565402" y="318706"/>
                  </a:lnTo>
                  <a:lnTo>
                    <a:pt x="1565402" y="0"/>
                  </a:lnTo>
                  <a:close/>
                </a:path>
              </a:pathLst>
            </a:custGeom>
            <a:solidFill>
              <a:srgbClr val="F9A11B"/>
            </a:solidFill>
          </p:spPr>
          <p:txBody>
            <a:bodyPr wrap="square" lIns="0" tIns="0" rIns="0" bIns="0" rtlCol="0"/>
            <a:lstStyle/>
            <a:p>
              <a:pPr defTabSz="1371600"/>
              <a:endParaRPr sz="2700" kern="0">
                <a:solidFill>
                  <a:sysClr val="windowText" lastClr="000000"/>
                </a:solidFill>
              </a:endParaRPr>
            </a:p>
          </p:txBody>
        </p:sp>
        <p:sp>
          <p:nvSpPr>
            <p:cNvPr id="19" name="object 19"/>
            <p:cNvSpPr/>
            <p:nvPr/>
          </p:nvSpPr>
          <p:spPr>
            <a:xfrm>
              <a:off x="8567331" y="4601895"/>
              <a:ext cx="1565910" cy="318770"/>
            </a:xfrm>
            <a:custGeom>
              <a:avLst/>
              <a:gdLst/>
              <a:ahLst/>
              <a:cxnLst/>
              <a:rect l="l" t="t" r="r" b="b"/>
              <a:pathLst>
                <a:path w="1565909" h="318770">
                  <a:moveTo>
                    <a:pt x="1565402" y="0"/>
                  </a:moveTo>
                  <a:lnTo>
                    <a:pt x="0" y="0"/>
                  </a:lnTo>
                  <a:lnTo>
                    <a:pt x="0" y="318706"/>
                  </a:lnTo>
                  <a:lnTo>
                    <a:pt x="1565402" y="318706"/>
                  </a:lnTo>
                  <a:lnTo>
                    <a:pt x="1565402" y="0"/>
                  </a:lnTo>
                  <a:close/>
                </a:path>
              </a:pathLst>
            </a:custGeom>
            <a:solidFill>
              <a:srgbClr val="F16221"/>
            </a:solidFill>
          </p:spPr>
          <p:txBody>
            <a:bodyPr wrap="square" lIns="0" tIns="0" rIns="0" bIns="0" rtlCol="0"/>
            <a:lstStyle/>
            <a:p>
              <a:pPr defTabSz="1371600"/>
              <a:endParaRPr sz="2700" kern="0">
                <a:solidFill>
                  <a:sysClr val="windowText" lastClr="000000"/>
                </a:solidFill>
              </a:endParaRPr>
            </a:p>
          </p:txBody>
        </p:sp>
        <p:sp>
          <p:nvSpPr>
            <p:cNvPr id="20" name="object 20"/>
            <p:cNvSpPr/>
            <p:nvPr/>
          </p:nvSpPr>
          <p:spPr>
            <a:xfrm>
              <a:off x="8567331" y="4951361"/>
              <a:ext cx="1565910" cy="318770"/>
            </a:xfrm>
            <a:custGeom>
              <a:avLst/>
              <a:gdLst/>
              <a:ahLst/>
              <a:cxnLst/>
              <a:rect l="l" t="t" r="r" b="b"/>
              <a:pathLst>
                <a:path w="1565909" h="318770">
                  <a:moveTo>
                    <a:pt x="1565402" y="0"/>
                  </a:moveTo>
                  <a:lnTo>
                    <a:pt x="0" y="0"/>
                  </a:lnTo>
                  <a:lnTo>
                    <a:pt x="0" y="318706"/>
                  </a:lnTo>
                  <a:lnTo>
                    <a:pt x="1565402" y="318706"/>
                  </a:lnTo>
                  <a:lnTo>
                    <a:pt x="1565402" y="0"/>
                  </a:lnTo>
                  <a:close/>
                </a:path>
              </a:pathLst>
            </a:custGeom>
            <a:solidFill>
              <a:srgbClr val="D2222A"/>
            </a:solidFill>
          </p:spPr>
          <p:txBody>
            <a:bodyPr wrap="square" lIns="0" tIns="0" rIns="0" bIns="0" rtlCol="0"/>
            <a:lstStyle/>
            <a:p>
              <a:pPr defTabSz="1371600"/>
              <a:endParaRPr sz="2700" kern="0">
                <a:solidFill>
                  <a:sysClr val="windowText" lastClr="000000"/>
                </a:solidFill>
              </a:endParaRPr>
            </a:p>
          </p:txBody>
        </p:sp>
      </p:grpSp>
      <p:sp>
        <p:nvSpPr>
          <p:cNvPr id="21" name="object 21"/>
          <p:cNvSpPr txBox="1"/>
          <p:nvPr/>
        </p:nvSpPr>
        <p:spPr>
          <a:xfrm>
            <a:off x="13385993" y="5374488"/>
            <a:ext cx="880110" cy="337593"/>
          </a:xfrm>
          <a:prstGeom prst="rect">
            <a:avLst/>
          </a:prstGeom>
        </p:spPr>
        <p:txBody>
          <a:bodyPr vert="horz" wrap="square" lIns="0" tIns="29528" rIns="0" bIns="0" rtlCol="0">
            <a:spAutoFit/>
          </a:bodyPr>
          <a:lstStyle/>
          <a:p>
            <a:pPr marR="7620" defTabSz="1371600">
              <a:lnSpc>
                <a:spcPts val="1200"/>
              </a:lnSpc>
              <a:spcBef>
                <a:spcPts val="233"/>
              </a:spcBef>
            </a:pPr>
            <a:r>
              <a:rPr sz="1050" b="1" kern="0" spc="-15" dirty="0">
                <a:solidFill>
                  <a:srgbClr val="FFFFFF"/>
                </a:solidFill>
                <a:latin typeface="Arial"/>
                <a:cs typeface="Arial"/>
              </a:rPr>
              <a:t>Conservative</a:t>
            </a:r>
            <a:r>
              <a:rPr sz="1050" b="1" kern="0" spc="750" dirty="0">
                <a:solidFill>
                  <a:srgbClr val="FFFFFF"/>
                </a:solidFill>
                <a:latin typeface="Arial"/>
                <a:cs typeface="Arial"/>
              </a:rPr>
              <a:t> </a:t>
            </a:r>
            <a:r>
              <a:rPr sz="1050" b="1" kern="0" spc="-15" dirty="0">
                <a:solidFill>
                  <a:srgbClr val="FFFFFF"/>
                </a:solidFill>
                <a:latin typeface="Arial"/>
                <a:cs typeface="Arial"/>
              </a:rPr>
              <a:t>Portfolio</a:t>
            </a:r>
            <a:endParaRPr sz="1050" kern="0">
              <a:solidFill>
                <a:sysClr val="windowText" lastClr="000000"/>
              </a:solidFill>
              <a:latin typeface="Arial"/>
              <a:cs typeface="Arial"/>
            </a:endParaRPr>
          </a:p>
        </p:txBody>
      </p:sp>
      <p:sp>
        <p:nvSpPr>
          <p:cNvPr id="22" name="object 22"/>
          <p:cNvSpPr txBox="1"/>
          <p:nvPr/>
        </p:nvSpPr>
        <p:spPr>
          <a:xfrm>
            <a:off x="13385993" y="5901791"/>
            <a:ext cx="1493520" cy="327334"/>
          </a:xfrm>
          <a:prstGeom prst="rect">
            <a:avLst/>
          </a:prstGeom>
        </p:spPr>
        <p:txBody>
          <a:bodyPr vert="horz" wrap="square" lIns="0" tIns="44768" rIns="0" bIns="0" rtlCol="0">
            <a:spAutoFit/>
          </a:bodyPr>
          <a:lstStyle/>
          <a:p>
            <a:pPr marR="7620" defTabSz="1371600">
              <a:lnSpc>
                <a:spcPts val="1050"/>
              </a:lnSpc>
              <a:spcBef>
                <a:spcPts val="353"/>
              </a:spcBef>
            </a:pPr>
            <a:r>
              <a:rPr sz="1050" b="1" kern="0" spc="-15" dirty="0">
                <a:solidFill>
                  <a:srgbClr val="FFFFFF"/>
                </a:solidFill>
                <a:latin typeface="Arial"/>
                <a:cs typeface="Arial"/>
              </a:rPr>
              <a:t>Moderately</a:t>
            </a:r>
            <a:r>
              <a:rPr sz="1050" b="1" kern="0" spc="750" dirty="0">
                <a:solidFill>
                  <a:srgbClr val="FFFFFF"/>
                </a:solidFill>
                <a:latin typeface="Arial"/>
                <a:cs typeface="Arial"/>
              </a:rPr>
              <a:t> </a:t>
            </a:r>
            <a:r>
              <a:rPr sz="1050" b="1" kern="0" dirty="0">
                <a:solidFill>
                  <a:srgbClr val="FFFFFF"/>
                </a:solidFill>
                <a:latin typeface="Arial"/>
                <a:cs typeface="Arial"/>
              </a:rPr>
              <a:t>Conservative</a:t>
            </a:r>
            <a:r>
              <a:rPr sz="1050" b="1" kern="0" spc="105" dirty="0">
                <a:solidFill>
                  <a:srgbClr val="FFFFFF"/>
                </a:solidFill>
                <a:latin typeface="Arial"/>
                <a:cs typeface="Arial"/>
              </a:rPr>
              <a:t> </a:t>
            </a:r>
            <a:r>
              <a:rPr sz="1050" b="1" kern="0" spc="-15" dirty="0">
                <a:solidFill>
                  <a:srgbClr val="FFFFFF"/>
                </a:solidFill>
                <a:latin typeface="Arial"/>
                <a:cs typeface="Arial"/>
              </a:rPr>
              <a:t>Portfolio</a:t>
            </a:r>
            <a:endParaRPr sz="1050" kern="0">
              <a:solidFill>
                <a:sysClr val="windowText" lastClr="000000"/>
              </a:solidFill>
              <a:latin typeface="Arial"/>
              <a:cs typeface="Arial"/>
            </a:endParaRPr>
          </a:p>
        </p:txBody>
      </p:sp>
      <p:sp>
        <p:nvSpPr>
          <p:cNvPr id="23" name="object 23"/>
          <p:cNvSpPr txBox="1"/>
          <p:nvPr/>
        </p:nvSpPr>
        <p:spPr>
          <a:xfrm>
            <a:off x="13385993" y="6422994"/>
            <a:ext cx="629601" cy="337593"/>
          </a:xfrm>
          <a:prstGeom prst="rect">
            <a:avLst/>
          </a:prstGeom>
        </p:spPr>
        <p:txBody>
          <a:bodyPr vert="horz" wrap="square" lIns="0" tIns="29528" rIns="0" bIns="0" rtlCol="0">
            <a:spAutoFit/>
          </a:bodyPr>
          <a:lstStyle/>
          <a:p>
            <a:pPr marR="7620" defTabSz="1371600">
              <a:lnSpc>
                <a:spcPts val="1200"/>
              </a:lnSpc>
              <a:spcBef>
                <a:spcPts val="233"/>
              </a:spcBef>
            </a:pPr>
            <a:r>
              <a:rPr sz="1050" b="1" kern="0" spc="-15" dirty="0">
                <a:solidFill>
                  <a:srgbClr val="FFFFFF"/>
                </a:solidFill>
                <a:latin typeface="Arial"/>
                <a:cs typeface="Arial"/>
              </a:rPr>
              <a:t>Balanced</a:t>
            </a:r>
            <a:r>
              <a:rPr sz="1050" b="1" kern="0" spc="750" dirty="0">
                <a:solidFill>
                  <a:srgbClr val="FFFFFF"/>
                </a:solidFill>
                <a:latin typeface="Arial"/>
                <a:cs typeface="Arial"/>
              </a:rPr>
              <a:t> </a:t>
            </a:r>
            <a:r>
              <a:rPr sz="1050" b="1" kern="0" spc="-15" dirty="0">
                <a:solidFill>
                  <a:srgbClr val="FFFFFF"/>
                </a:solidFill>
                <a:latin typeface="Arial"/>
                <a:cs typeface="Arial"/>
              </a:rPr>
              <a:t>Portfolio</a:t>
            </a:r>
            <a:endParaRPr sz="1050" kern="0">
              <a:solidFill>
                <a:sysClr val="windowText" lastClr="000000"/>
              </a:solidFill>
              <a:latin typeface="Arial"/>
              <a:cs typeface="Arial"/>
            </a:endParaRPr>
          </a:p>
        </p:txBody>
      </p:sp>
      <p:sp>
        <p:nvSpPr>
          <p:cNvPr id="24" name="object 24"/>
          <p:cNvSpPr txBox="1"/>
          <p:nvPr/>
        </p:nvSpPr>
        <p:spPr>
          <a:xfrm>
            <a:off x="13385993" y="6947114"/>
            <a:ext cx="600075" cy="337593"/>
          </a:xfrm>
          <a:prstGeom prst="rect">
            <a:avLst/>
          </a:prstGeom>
        </p:spPr>
        <p:txBody>
          <a:bodyPr vert="horz" wrap="square" lIns="0" tIns="29528" rIns="0" bIns="0" rtlCol="0">
            <a:spAutoFit/>
          </a:bodyPr>
          <a:lstStyle/>
          <a:p>
            <a:pPr marR="7620" defTabSz="1371600">
              <a:lnSpc>
                <a:spcPts val="1200"/>
              </a:lnSpc>
              <a:spcBef>
                <a:spcPts val="233"/>
              </a:spcBef>
            </a:pPr>
            <a:r>
              <a:rPr sz="1050" b="1" kern="0" spc="-15" dirty="0">
                <a:solidFill>
                  <a:srgbClr val="FFFFFF"/>
                </a:solidFill>
                <a:latin typeface="Arial"/>
                <a:cs typeface="Arial"/>
              </a:rPr>
              <a:t>Growth</a:t>
            </a:r>
            <a:r>
              <a:rPr sz="1050" b="1" kern="0" spc="750" dirty="0">
                <a:solidFill>
                  <a:srgbClr val="FFFFFF"/>
                </a:solidFill>
                <a:latin typeface="Arial"/>
                <a:cs typeface="Arial"/>
              </a:rPr>
              <a:t> </a:t>
            </a:r>
            <a:r>
              <a:rPr sz="1050" b="1" kern="0" spc="-15" dirty="0">
                <a:solidFill>
                  <a:srgbClr val="FFFFFF"/>
                </a:solidFill>
                <a:latin typeface="Arial"/>
                <a:cs typeface="Arial"/>
              </a:rPr>
              <a:t>Portfolio</a:t>
            </a:r>
            <a:endParaRPr sz="1050" kern="0">
              <a:solidFill>
                <a:sysClr val="windowText" lastClr="000000"/>
              </a:solidFill>
              <a:latin typeface="Arial"/>
              <a:cs typeface="Arial"/>
            </a:endParaRPr>
          </a:p>
        </p:txBody>
      </p:sp>
      <p:sp>
        <p:nvSpPr>
          <p:cNvPr id="25" name="object 25"/>
          <p:cNvSpPr txBox="1"/>
          <p:nvPr/>
        </p:nvSpPr>
        <p:spPr>
          <a:xfrm>
            <a:off x="13385993" y="7471235"/>
            <a:ext cx="722948" cy="337593"/>
          </a:xfrm>
          <a:prstGeom prst="rect">
            <a:avLst/>
          </a:prstGeom>
        </p:spPr>
        <p:txBody>
          <a:bodyPr vert="horz" wrap="square" lIns="0" tIns="29528" rIns="0" bIns="0" rtlCol="0">
            <a:spAutoFit/>
          </a:bodyPr>
          <a:lstStyle/>
          <a:p>
            <a:pPr marR="7620" defTabSz="1371600">
              <a:lnSpc>
                <a:spcPts val="1200"/>
              </a:lnSpc>
              <a:spcBef>
                <a:spcPts val="233"/>
              </a:spcBef>
            </a:pPr>
            <a:r>
              <a:rPr sz="1050" b="1" kern="0" spc="-30" dirty="0">
                <a:solidFill>
                  <a:srgbClr val="FFFFFF"/>
                </a:solidFill>
                <a:latin typeface="Arial"/>
                <a:cs typeface="Arial"/>
              </a:rPr>
              <a:t>Aggressive</a:t>
            </a:r>
            <a:r>
              <a:rPr sz="1050" b="1" kern="0" spc="750" dirty="0">
                <a:solidFill>
                  <a:srgbClr val="FFFFFF"/>
                </a:solidFill>
                <a:latin typeface="Arial"/>
                <a:cs typeface="Arial"/>
              </a:rPr>
              <a:t> </a:t>
            </a:r>
            <a:r>
              <a:rPr sz="1050" b="1" kern="0" spc="-15" dirty="0">
                <a:solidFill>
                  <a:srgbClr val="FFFFFF"/>
                </a:solidFill>
                <a:latin typeface="Arial"/>
                <a:cs typeface="Arial"/>
              </a:rPr>
              <a:t>Portfolio</a:t>
            </a:r>
            <a:endParaRPr sz="1050" kern="0">
              <a:solidFill>
                <a:sysClr val="windowText" lastClr="000000"/>
              </a:solidFill>
              <a:latin typeface="Arial"/>
              <a:cs typeface="Arial"/>
            </a:endParaRPr>
          </a:p>
        </p:txBody>
      </p:sp>
      <p:sp>
        <p:nvSpPr>
          <p:cNvPr id="26" name="object 26"/>
          <p:cNvSpPr txBox="1"/>
          <p:nvPr/>
        </p:nvSpPr>
        <p:spPr>
          <a:xfrm>
            <a:off x="1956110" y="3532895"/>
            <a:ext cx="5700560" cy="1497526"/>
          </a:xfrm>
          <a:prstGeom prst="rect">
            <a:avLst/>
          </a:prstGeom>
        </p:spPr>
        <p:txBody>
          <a:bodyPr vert="horz" wrap="square" lIns="0" tIns="20003" rIns="0" bIns="0" rtlCol="0">
            <a:spAutoFit/>
          </a:bodyPr>
          <a:lstStyle/>
          <a:p>
            <a:pPr marL="19050" marR="7620" indent="13335" defTabSz="1371600">
              <a:spcBef>
                <a:spcPts val="158"/>
              </a:spcBef>
            </a:pPr>
            <a:r>
              <a:rPr sz="4800" b="1" kern="0" spc="143" dirty="0">
                <a:solidFill>
                  <a:srgbClr val="06275F"/>
                </a:solidFill>
                <a:latin typeface="Work Sans" pitchFamily="2" charset="77"/>
                <a:cs typeface="Arial"/>
              </a:rPr>
              <a:t>Investment</a:t>
            </a:r>
            <a:r>
              <a:rPr sz="4800" b="1" kern="0" spc="-30" dirty="0">
                <a:solidFill>
                  <a:srgbClr val="06275F"/>
                </a:solidFill>
                <a:latin typeface="Work Sans" pitchFamily="2" charset="77"/>
                <a:cs typeface="Arial"/>
              </a:rPr>
              <a:t> </a:t>
            </a:r>
            <a:r>
              <a:rPr sz="4800" b="1" kern="0" spc="-15" dirty="0">
                <a:solidFill>
                  <a:srgbClr val="06275F"/>
                </a:solidFill>
                <a:latin typeface="Work Sans" pitchFamily="2" charset="77"/>
                <a:cs typeface="Arial"/>
              </a:rPr>
              <a:t>Policy </a:t>
            </a:r>
            <a:r>
              <a:rPr sz="4800" b="1" kern="0" spc="180" dirty="0">
                <a:solidFill>
                  <a:srgbClr val="06275F"/>
                </a:solidFill>
                <a:latin typeface="Work Sans" pitchFamily="2" charset="77"/>
                <a:cs typeface="Arial"/>
              </a:rPr>
              <a:t>Statement</a:t>
            </a:r>
            <a:endParaRPr sz="4800" kern="0" dirty="0">
              <a:solidFill>
                <a:sysClr val="windowText" lastClr="000000"/>
              </a:solidFill>
              <a:latin typeface="Work Sans" pitchFamily="2" charset="77"/>
              <a:cs typeface="Arial"/>
            </a:endParaRPr>
          </a:p>
        </p:txBody>
      </p:sp>
      <p:sp>
        <p:nvSpPr>
          <p:cNvPr id="27" name="object 27"/>
          <p:cNvSpPr txBox="1"/>
          <p:nvPr/>
        </p:nvSpPr>
        <p:spPr>
          <a:xfrm>
            <a:off x="8356559" y="1363046"/>
            <a:ext cx="4077653" cy="1348061"/>
          </a:xfrm>
          <a:prstGeom prst="rect">
            <a:avLst/>
          </a:prstGeom>
        </p:spPr>
        <p:txBody>
          <a:bodyPr vert="horz" wrap="square" lIns="0" tIns="36195" rIns="0" bIns="0" rtlCol="0">
            <a:spAutoFit/>
          </a:bodyPr>
          <a:lstStyle/>
          <a:p>
            <a:pPr marL="19050" marR="7620" defTabSz="1371600">
              <a:lnSpc>
                <a:spcPct val="115100"/>
              </a:lnSpc>
              <a:spcBef>
                <a:spcPts val="285"/>
              </a:spcBef>
            </a:pPr>
            <a:r>
              <a:rPr sz="1200" kern="0" spc="90" dirty="0">
                <a:solidFill>
                  <a:srgbClr val="4B4D4F"/>
                </a:solidFill>
                <a:latin typeface="Arial"/>
                <a:cs typeface="Arial"/>
              </a:rPr>
              <a:t>time</a:t>
            </a:r>
            <a:r>
              <a:rPr sz="1200" kern="0" spc="127" dirty="0">
                <a:solidFill>
                  <a:srgbClr val="4B4D4F"/>
                </a:solidFill>
                <a:latin typeface="Arial"/>
                <a:cs typeface="Arial"/>
              </a:rPr>
              <a:t> </a:t>
            </a:r>
            <a:r>
              <a:rPr sz="1200" kern="0" spc="30" dirty="0">
                <a:solidFill>
                  <a:srgbClr val="4B4D4F"/>
                </a:solidFill>
                <a:latin typeface="Arial"/>
                <a:cs typeface="Arial"/>
              </a:rPr>
              <a:t>as</a:t>
            </a:r>
            <a:r>
              <a:rPr sz="1200" kern="0" spc="127" dirty="0">
                <a:solidFill>
                  <a:srgbClr val="4B4D4F"/>
                </a:solidFill>
                <a:latin typeface="Arial"/>
                <a:cs typeface="Arial"/>
              </a:rPr>
              <a:t> </a:t>
            </a:r>
            <a:r>
              <a:rPr sz="1200" kern="0" spc="30" dirty="0">
                <a:solidFill>
                  <a:srgbClr val="4B4D4F"/>
                </a:solidFill>
                <a:latin typeface="Arial"/>
                <a:cs typeface="Arial"/>
              </a:rPr>
              <a:t>your</a:t>
            </a:r>
            <a:r>
              <a:rPr sz="1200" kern="0" spc="98" dirty="0">
                <a:solidFill>
                  <a:srgbClr val="4B4D4F"/>
                </a:solidFill>
                <a:latin typeface="Arial"/>
                <a:cs typeface="Arial"/>
              </a:rPr>
              <a:t> </a:t>
            </a:r>
            <a:r>
              <a:rPr sz="1200" kern="0" spc="30" dirty="0">
                <a:solidFill>
                  <a:srgbClr val="4B4D4F"/>
                </a:solidFill>
                <a:latin typeface="Arial"/>
                <a:cs typeface="Arial"/>
              </a:rPr>
              <a:t>financial</a:t>
            </a:r>
            <a:r>
              <a:rPr sz="1200" kern="0" spc="127" dirty="0">
                <a:solidFill>
                  <a:srgbClr val="4B4D4F"/>
                </a:solidFill>
                <a:latin typeface="Arial"/>
                <a:cs typeface="Arial"/>
              </a:rPr>
              <a:t> </a:t>
            </a:r>
            <a:r>
              <a:rPr sz="1200" kern="0" spc="30" dirty="0">
                <a:solidFill>
                  <a:srgbClr val="4B4D4F"/>
                </a:solidFill>
                <a:latin typeface="Arial"/>
                <a:cs typeface="Arial"/>
              </a:rPr>
              <a:t>goals</a:t>
            </a:r>
            <a:r>
              <a:rPr sz="1200" kern="0" spc="113" dirty="0">
                <a:solidFill>
                  <a:srgbClr val="4B4D4F"/>
                </a:solidFill>
                <a:latin typeface="Arial"/>
                <a:cs typeface="Arial"/>
              </a:rPr>
              <a:t> </a:t>
            </a:r>
            <a:r>
              <a:rPr sz="1200" kern="0" spc="30" dirty="0">
                <a:solidFill>
                  <a:srgbClr val="4B4D4F"/>
                </a:solidFill>
                <a:latin typeface="Arial"/>
                <a:cs typeface="Arial"/>
              </a:rPr>
              <a:t>and</a:t>
            </a:r>
            <a:r>
              <a:rPr sz="1200" kern="0" spc="143" dirty="0">
                <a:solidFill>
                  <a:srgbClr val="4B4D4F"/>
                </a:solidFill>
                <a:latin typeface="Arial"/>
                <a:cs typeface="Arial"/>
              </a:rPr>
              <a:t> </a:t>
            </a:r>
            <a:r>
              <a:rPr sz="1200" kern="0" spc="68" dirty="0">
                <a:solidFill>
                  <a:srgbClr val="4B4D4F"/>
                </a:solidFill>
                <a:latin typeface="Arial"/>
                <a:cs typeface="Arial"/>
              </a:rPr>
              <a:t>investments</a:t>
            </a:r>
            <a:r>
              <a:rPr sz="1200" kern="0" spc="127" dirty="0">
                <a:solidFill>
                  <a:srgbClr val="4B4D4F"/>
                </a:solidFill>
                <a:latin typeface="Arial"/>
                <a:cs typeface="Arial"/>
              </a:rPr>
              <a:t> </a:t>
            </a:r>
            <a:r>
              <a:rPr sz="1200" kern="0" spc="-15" dirty="0">
                <a:solidFill>
                  <a:srgbClr val="4B4D4F"/>
                </a:solidFill>
                <a:latin typeface="Arial"/>
                <a:cs typeface="Arial"/>
              </a:rPr>
              <a:t>evolve. </a:t>
            </a:r>
            <a:r>
              <a:rPr sz="1050" kern="0" spc="15" dirty="0">
                <a:solidFill>
                  <a:srgbClr val="4B4D4F"/>
                </a:solidFill>
                <a:latin typeface="Arial"/>
                <a:cs typeface="Arial"/>
              </a:rPr>
              <a:t>We</a:t>
            </a:r>
            <a:r>
              <a:rPr sz="1050" kern="0" spc="165" dirty="0">
                <a:solidFill>
                  <a:srgbClr val="4B4D4F"/>
                </a:solidFill>
                <a:latin typeface="Arial"/>
                <a:cs typeface="Arial"/>
              </a:rPr>
              <a:t> </a:t>
            </a:r>
            <a:r>
              <a:rPr sz="1050" kern="0" spc="15" dirty="0">
                <a:solidFill>
                  <a:srgbClr val="4B4D4F"/>
                </a:solidFill>
                <a:latin typeface="Arial"/>
                <a:cs typeface="Arial"/>
              </a:rPr>
              <a:t>believe</a:t>
            </a:r>
            <a:r>
              <a:rPr sz="1050" kern="0" spc="217" dirty="0">
                <a:solidFill>
                  <a:srgbClr val="4B4D4F"/>
                </a:solidFill>
                <a:latin typeface="Arial"/>
                <a:cs typeface="Arial"/>
              </a:rPr>
              <a:t> </a:t>
            </a:r>
            <a:r>
              <a:rPr sz="1050" kern="0" spc="83" dirty="0">
                <a:solidFill>
                  <a:srgbClr val="4B4D4F"/>
                </a:solidFill>
                <a:latin typeface="Arial"/>
                <a:cs typeface="Arial"/>
              </a:rPr>
              <a:t>that</a:t>
            </a:r>
            <a:r>
              <a:rPr sz="1050" kern="0" spc="195" dirty="0">
                <a:solidFill>
                  <a:srgbClr val="4B4D4F"/>
                </a:solidFill>
                <a:latin typeface="Arial"/>
                <a:cs typeface="Arial"/>
              </a:rPr>
              <a:t> </a:t>
            </a:r>
            <a:r>
              <a:rPr sz="1050" kern="0" spc="15" dirty="0">
                <a:solidFill>
                  <a:srgbClr val="4B4D4F"/>
                </a:solidFill>
                <a:latin typeface="Arial"/>
                <a:cs typeface="Arial"/>
              </a:rPr>
              <a:t>asset</a:t>
            </a:r>
            <a:r>
              <a:rPr sz="1050" kern="0" spc="195" dirty="0">
                <a:solidFill>
                  <a:srgbClr val="4B4D4F"/>
                </a:solidFill>
                <a:latin typeface="Arial"/>
                <a:cs typeface="Arial"/>
              </a:rPr>
              <a:t> </a:t>
            </a:r>
            <a:r>
              <a:rPr sz="1050" kern="0" spc="15" dirty="0">
                <a:solidFill>
                  <a:srgbClr val="4B4D4F"/>
                </a:solidFill>
                <a:latin typeface="Arial"/>
                <a:cs typeface="Arial"/>
              </a:rPr>
              <a:t>allocation</a:t>
            </a:r>
            <a:r>
              <a:rPr sz="1050" kern="0" spc="240" dirty="0">
                <a:solidFill>
                  <a:srgbClr val="4B4D4F"/>
                </a:solidFill>
                <a:latin typeface="Arial"/>
                <a:cs typeface="Arial"/>
              </a:rPr>
              <a:t> </a:t>
            </a:r>
            <a:r>
              <a:rPr sz="1050" kern="0" spc="15" dirty="0">
                <a:solidFill>
                  <a:srgbClr val="4B4D4F"/>
                </a:solidFill>
                <a:latin typeface="Arial"/>
                <a:cs typeface="Arial"/>
              </a:rPr>
              <a:t>—</a:t>
            </a:r>
            <a:r>
              <a:rPr sz="1050" kern="0" spc="188" dirty="0">
                <a:solidFill>
                  <a:srgbClr val="4B4D4F"/>
                </a:solidFill>
                <a:latin typeface="Arial"/>
                <a:cs typeface="Arial"/>
              </a:rPr>
              <a:t> </a:t>
            </a:r>
            <a:r>
              <a:rPr sz="1050" kern="0" spc="15" dirty="0">
                <a:solidFill>
                  <a:srgbClr val="4B4D4F"/>
                </a:solidFill>
                <a:latin typeface="Arial"/>
                <a:cs typeface="Arial"/>
              </a:rPr>
              <a:t>the</a:t>
            </a:r>
            <a:r>
              <a:rPr sz="1050" kern="0" spc="171" dirty="0">
                <a:solidFill>
                  <a:srgbClr val="4B4D4F"/>
                </a:solidFill>
                <a:latin typeface="Arial"/>
                <a:cs typeface="Arial"/>
              </a:rPr>
              <a:t> </a:t>
            </a:r>
            <a:r>
              <a:rPr sz="1050" kern="0" spc="15" dirty="0">
                <a:solidFill>
                  <a:srgbClr val="4B4D4F"/>
                </a:solidFill>
                <a:latin typeface="Arial"/>
                <a:cs typeface="Arial"/>
              </a:rPr>
              <a:t>overall</a:t>
            </a:r>
            <a:r>
              <a:rPr sz="1050" kern="0" spc="217" dirty="0">
                <a:solidFill>
                  <a:srgbClr val="4B4D4F"/>
                </a:solidFill>
                <a:latin typeface="Arial"/>
                <a:cs typeface="Arial"/>
              </a:rPr>
              <a:t> </a:t>
            </a:r>
            <a:r>
              <a:rPr sz="1050" kern="0" spc="15" dirty="0">
                <a:solidFill>
                  <a:srgbClr val="4B4D4F"/>
                </a:solidFill>
                <a:latin typeface="Arial"/>
                <a:cs typeface="Arial"/>
              </a:rPr>
              <a:t>mix</a:t>
            </a:r>
            <a:r>
              <a:rPr sz="1050" kern="0" spc="210" dirty="0">
                <a:solidFill>
                  <a:srgbClr val="4B4D4F"/>
                </a:solidFill>
                <a:latin typeface="Arial"/>
                <a:cs typeface="Arial"/>
              </a:rPr>
              <a:t> </a:t>
            </a:r>
            <a:r>
              <a:rPr sz="1050" kern="0" spc="15" dirty="0">
                <a:solidFill>
                  <a:srgbClr val="4B4D4F"/>
                </a:solidFill>
                <a:latin typeface="Arial"/>
                <a:cs typeface="Arial"/>
              </a:rPr>
              <a:t>of</a:t>
            </a:r>
            <a:r>
              <a:rPr sz="1050" kern="0" spc="180" dirty="0">
                <a:solidFill>
                  <a:srgbClr val="4B4D4F"/>
                </a:solidFill>
                <a:latin typeface="Arial"/>
                <a:cs typeface="Arial"/>
              </a:rPr>
              <a:t> </a:t>
            </a:r>
            <a:r>
              <a:rPr sz="1050" kern="0" spc="-30" dirty="0">
                <a:solidFill>
                  <a:srgbClr val="4B4D4F"/>
                </a:solidFill>
                <a:latin typeface="Arial"/>
                <a:cs typeface="Arial"/>
              </a:rPr>
              <a:t>asset</a:t>
            </a:r>
            <a:r>
              <a:rPr sz="1050" kern="0" spc="30" dirty="0">
                <a:solidFill>
                  <a:srgbClr val="4B4D4F"/>
                </a:solidFill>
                <a:latin typeface="Arial"/>
                <a:cs typeface="Arial"/>
              </a:rPr>
              <a:t> types</a:t>
            </a:r>
            <a:r>
              <a:rPr sz="1050" kern="0" spc="217" dirty="0">
                <a:solidFill>
                  <a:srgbClr val="4B4D4F"/>
                </a:solidFill>
                <a:latin typeface="Arial"/>
                <a:cs typeface="Arial"/>
              </a:rPr>
              <a:t> </a:t>
            </a:r>
            <a:r>
              <a:rPr sz="1050" kern="0" spc="30" dirty="0">
                <a:solidFill>
                  <a:srgbClr val="4B4D4F"/>
                </a:solidFill>
                <a:latin typeface="Arial"/>
                <a:cs typeface="Arial"/>
              </a:rPr>
              <a:t>within</a:t>
            </a:r>
            <a:r>
              <a:rPr sz="1050" kern="0" spc="263" dirty="0">
                <a:solidFill>
                  <a:srgbClr val="4B4D4F"/>
                </a:solidFill>
                <a:latin typeface="Arial"/>
                <a:cs typeface="Arial"/>
              </a:rPr>
              <a:t> </a:t>
            </a:r>
            <a:r>
              <a:rPr sz="1050" kern="0" spc="30" dirty="0">
                <a:solidFill>
                  <a:srgbClr val="4B4D4F"/>
                </a:solidFill>
                <a:latin typeface="Arial"/>
                <a:cs typeface="Arial"/>
              </a:rPr>
              <a:t>your</a:t>
            </a:r>
            <a:r>
              <a:rPr sz="1050" kern="0" spc="217" dirty="0">
                <a:solidFill>
                  <a:srgbClr val="4B4D4F"/>
                </a:solidFill>
                <a:latin typeface="Arial"/>
                <a:cs typeface="Arial"/>
              </a:rPr>
              <a:t> </a:t>
            </a:r>
            <a:r>
              <a:rPr sz="1050" kern="0" spc="30" dirty="0">
                <a:solidFill>
                  <a:srgbClr val="4B4D4F"/>
                </a:solidFill>
                <a:latin typeface="Arial"/>
                <a:cs typeface="Arial"/>
              </a:rPr>
              <a:t>portfolio,</a:t>
            </a:r>
            <a:r>
              <a:rPr sz="1050" kern="0" spc="225" dirty="0">
                <a:solidFill>
                  <a:srgbClr val="4B4D4F"/>
                </a:solidFill>
                <a:latin typeface="Arial"/>
                <a:cs typeface="Arial"/>
              </a:rPr>
              <a:t> </a:t>
            </a:r>
            <a:r>
              <a:rPr sz="1050" kern="0" spc="30" dirty="0">
                <a:solidFill>
                  <a:srgbClr val="4B4D4F"/>
                </a:solidFill>
                <a:latin typeface="Arial"/>
                <a:cs typeface="Arial"/>
              </a:rPr>
              <a:t>is</a:t>
            </a:r>
            <a:r>
              <a:rPr sz="1050" kern="0" spc="217" dirty="0">
                <a:solidFill>
                  <a:srgbClr val="4B4D4F"/>
                </a:solidFill>
                <a:latin typeface="Arial"/>
                <a:cs typeface="Arial"/>
              </a:rPr>
              <a:t> </a:t>
            </a:r>
            <a:r>
              <a:rPr sz="1050" kern="0" spc="30" dirty="0">
                <a:solidFill>
                  <a:srgbClr val="4B4D4F"/>
                </a:solidFill>
                <a:latin typeface="Arial"/>
                <a:cs typeface="Arial"/>
              </a:rPr>
              <a:t>an</a:t>
            </a:r>
            <a:r>
              <a:rPr sz="1050" kern="0" spc="188" dirty="0">
                <a:solidFill>
                  <a:srgbClr val="4B4D4F"/>
                </a:solidFill>
                <a:latin typeface="Arial"/>
                <a:cs typeface="Arial"/>
              </a:rPr>
              <a:t> </a:t>
            </a:r>
            <a:r>
              <a:rPr sz="1050" kern="0" spc="68" dirty="0">
                <a:solidFill>
                  <a:srgbClr val="4B4D4F"/>
                </a:solidFill>
                <a:latin typeface="Arial"/>
                <a:cs typeface="Arial"/>
              </a:rPr>
              <a:t>important</a:t>
            </a:r>
            <a:r>
              <a:rPr sz="1050" kern="0" spc="233" dirty="0">
                <a:solidFill>
                  <a:srgbClr val="4B4D4F"/>
                </a:solidFill>
                <a:latin typeface="Arial"/>
                <a:cs typeface="Arial"/>
              </a:rPr>
              <a:t> </a:t>
            </a:r>
            <a:r>
              <a:rPr sz="1050" kern="0" spc="30" dirty="0">
                <a:solidFill>
                  <a:srgbClr val="4B4D4F"/>
                </a:solidFill>
                <a:latin typeface="Arial"/>
                <a:cs typeface="Arial"/>
              </a:rPr>
              <a:t>determinant</a:t>
            </a:r>
            <a:r>
              <a:rPr sz="1050" kern="0" spc="255" dirty="0">
                <a:solidFill>
                  <a:srgbClr val="4B4D4F"/>
                </a:solidFill>
                <a:latin typeface="Arial"/>
                <a:cs typeface="Arial"/>
              </a:rPr>
              <a:t> </a:t>
            </a:r>
            <a:r>
              <a:rPr sz="1050" kern="0" spc="-38" dirty="0">
                <a:solidFill>
                  <a:srgbClr val="4B4D4F"/>
                </a:solidFill>
                <a:latin typeface="Arial"/>
                <a:cs typeface="Arial"/>
              </a:rPr>
              <a:t>in</a:t>
            </a:r>
            <a:r>
              <a:rPr sz="1050" kern="0" spc="30" dirty="0">
                <a:solidFill>
                  <a:srgbClr val="4B4D4F"/>
                </a:solidFill>
                <a:latin typeface="Arial"/>
                <a:cs typeface="Arial"/>
              </a:rPr>
              <a:t> your</a:t>
            </a:r>
            <a:r>
              <a:rPr sz="1050" kern="0" spc="171" dirty="0">
                <a:solidFill>
                  <a:srgbClr val="4B4D4F"/>
                </a:solidFill>
                <a:latin typeface="Arial"/>
                <a:cs typeface="Arial"/>
              </a:rPr>
              <a:t> </a:t>
            </a:r>
            <a:r>
              <a:rPr sz="1050" kern="0" spc="30" dirty="0">
                <a:solidFill>
                  <a:srgbClr val="4B4D4F"/>
                </a:solidFill>
                <a:latin typeface="Arial"/>
                <a:cs typeface="Arial"/>
              </a:rPr>
              <a:t>portfolio’s</a:t>
            </a:r>
            <a:r>
              <a:rPr sz="1050" kern="0" spc="180" dirty="0">
                <a:solidFill>
                  <a:srgbClr val="4B4D4F"/>
                </a:solidFill>
                <a:latin typeface="Arial"/>
                <a:cs typeface="Arial"/>
              </a:rPr>
              <a:t> </a:t>
            </a:r>
            <a:r>
              <a:rPr sz="1050" kern="0" spc="30" dirty="0">
                <a:solidFill>
                  <a:srgbClr val="4B4D4F"/>
                </a:solidFill>
                <a:latin typeface="Arial"/>
                <a:cs typeface="Arial"/>
              </a:rPr>
              <a:t>behavior.</a:t>
            </a:r>
            <a:r>
              <a:rPr sz="1050" kern="0" spc="225" dirty="0">
                <a:solidFill>
                  <a:srgbClr val="4B4D4F"/>
                </a:solidFill>
                <a:latin typeface="Arial"/>
                <a:cs typeface="Arial"/>
              </a:rPr>
              <a:t> </a:t>
            </a:r>
            <a:r>
              <a:rPr sz="1050" kern="0" spc="30" dirty="0">
                <a:solidFill>
                  <a:srgbClr val="4B4D4F"/>
                </a:solidFill>
                <a:latin typeface="Arial"/>
                <a:cs typeface="Arial"/>
              </a:rPr>
              <a:t>Please</a:t>
            </a:r>
            <a:r>
              <a:rPr sz="1050" kern="0" spc="158" dirty="0">
                <a:solidFill>
                  <a:srgbClr val="4B4D4F"/>
                </a:solidFill>
                <a:latin typeface="Arial"/>
                <a:cs typeface="Arial"/>
              </a:rPr>
              <a:t> </a:t>
            </a:r>
            <a:r>
              <a:rPr sz="1050" kern="0" spc="30" dirty="0">
                <a:solidFill>
                  <a:srgbClr val="4B4D4F"/>
                </a:solidFill>
                <a:latin typeface="Arial"/>
                <a:cs typeface="Arial"/>
              </a:rPr>
              <a:t>review</a:t>
            </a:r>
            <a:r>
              <a:rPr sz="1050" kern="0" spc="638" dirty="0">
                <a:solidFill>
                  <a:srgbClr val="4B4D4F"/>
                </a:solidFill>
                <a:latin typeface="Arial"/>
                <a:cs typeface="Arial"/>
              </a:rPr>
              <a:t> </a:t>
            </a:r>
            <a:r>
              <a:rPr sz="1050" kern="0" spc="30" dirty="0">
                <a:solidFill>
                  <a:srgbClr val="4B4D4F"/>
                </a:solidFill>
                <a:latin typeface="Arial"/>
                <a:cs typeface="Arial"/>
              </a:rPr>
              <a:t>the</a:t>
            </a:r>
            <a:r>
              <a:rPr sz="1050" kern="0" spc="135" dirty="0">
                <a:solidFill>
                  <a:srgbClr val="4B4D4F"/>
                </a:solidFill>
                <a:latin typeface="Arial"/>
                <a:cs typeface="Arial"/>
              </a:rPr>
              <a:t> </a:t>
            </a:r>
            <a:r>
              <a:rPr sz="1050" kern="0" spc="30" dirty="0">
                <a:solidFill>
                  <a:srgbClr val="4B4D4F"/>
                </a:solidFill>
                <a:latin typeface="Arial"/>
                <a:cs typeface="Arial"/>
              </a:rPr>
              <a:t>descriptions</a:t>
            </a:r>
            <a:r>
              <a:rPr sz="1050" kern="0" spc="248" dirty="0">
                <a:solidFill>
                  <a:srgbClr val="4B4D4F"/>
                </a:solidFill>
                <a:latin typeface="Arial"/>
                <a:cs typeface="Arial"/>
              </a:rPr>
              <a:t> </a:t>
            </a:r>
            <a:r>
              <a:rPr sz="1050" kern="0" spc="-38" dirty="0">
                <a:solidFill>
                  <a:srgbClr val="4B4D4F"/>
                </a:solidFill>
                <a:latin typeface="Arial"/>
                <a:cs typeface="Arial"/>
              </a:rPr>
              <a:t>of</a:t>
            </a:r>
            <a:r>
              <a:rPr sz="1050" kern="0" spc="30" dirty="0">
                <a:solidFill>
                  <a:srgbClr val="4B4D4F"/>
                </a:solidFill>
                <a:latin typeface="Arial"/>
                <a:cs typeface="Arial"/>
              </a:rPr>
              <a:t> five</a:t>
            </a:r>
            <a:r>
              <a:rPr sz="1050" kern="0" spc="203" dirty="0">
                <a:solidFill>
                  <a:srgbClr val="4B4D4F"/>
                </a:solidFill>
                <a:latin typeface="Arial"/>
                <a:cs typeface="Arial"/>
              </a:rPr>
              <a:t> </a:t>
            </a:r>
            <a:r>
              <a:rPr sz="1050" kern="0" spc="30" dirty="0">
                <a:solidFill>
                  <a:srgbClr val="4B4D4F"/>
                </a:solidFill>
                <a:latin typeface="Arial"/>
                <a:cs typeface="Arial"/>
              </a:rPr>
              <a:t>common</a:t>
            </a:r>
            <a:r>
              <a:rPr sz="1050" kern="0" spc="248" dirty="0">
                <a:solidFill>
                  <a:srgbClr val="4B4D4F"/>
                </a:solidFill>
                <a:latin typeface="Arial"/>
                <a:cs typeface="Arial"/>
              </a:rPr>
              <a:t> </a:t>
            </a:r>
            <a:r>
              <a:rPr sz="1050" kern="0" spc="30" dirty="0">
                <a:solidFill>
                  <a:srgbClr val="4B4D4F"/>
                </a:solidFill>
                <a:latin typeface="Arial"/>
                <a:cs typeface="Arial"/>
              </a:rPr>
              <a:t>managed</a:t>
            </a:r>
            <a:r>
              <a:rPr sz="1050" kern="0" spc="225" dirty="0">
                <a:solidFill>
                  <a:srgbClr val="4B4D4F"/>
                </a:solidFill>
                <a:latin typeface="Arial"/>
                <a:cs typeface="Arial"/>
              </a:rPr>
              <a:t> </a:t>
            </a:r>
            <a:r>
              <a:rPr sz="1050" kern="0" spc="30" dirty="0">
                <a:solidFill>
                  <a:srgbClr val="4B4D4F"/>
                </a:solidFill>
                <a:latin typeface="Arial"/>
                <a:cs typeface="Arial"/>
              </a:rPr>
              <a:t>portfolios</a:t>
            </a:r>
            <a:r>
              <a:rPr sz="1050" kern="0" spc="248" dirty="0">
                <a:solidFill>
                  <a:srgbClr val="4B4D4F"/>
                </a:solidFill>
                <a:latin typeface="Arial"/>
                <a:cs typeface="Arial"/>
              </a:rPr>
              <a:t> </a:t>
            </a:r>
            <a:r>
              <a:rPr sz="1050" kern="0" spc="30" dirty="0">
                <a:solidFill>
                  <a:srgbClr val="4B4D4F"/>
                </a:solidFill>
                <a:latin typeface="Arial"/>
                <a:cs typeface="Arial"/>
              </a:rPr>
              <a:t>(built</a:t>
            </a:r>
            <a:r>
              <a:rPr sz="1050" kern="0" spc="233" dirty="0">
                <a:solidFill>
                  <a:srgbClr val="4B4D4F"/>
                </a:solidFill>
                <a:latin typeface="Arial"/>
                <a:cs typeface="Arial"/>
              </a:rPr>
              <a:t> </a:t>
            </a:r>
            <a:r>
              <a:rPr sz="1050" kern="0" spc="30" dirty="0">
                <a:solidFill>
                  <a:srgbClr val="4B4D4F"/>
                </a:solidFill>
                <a:latin typeface="Arial"/>
                <a:cs typeface="Arial"/>
              </a:rPr>
              <a:t>around</a:t>
            </a:r>
            <a:r>
              <a:rPr sz="1050" kern="0" spc="210" dirty="0">
                <a:solidFill>
                  <a:srgbClr val="4B4D4F"/>
                </a:solidFill>
                <a:latin typeface="Arial"/>
                <a:cs typeface="Arial"/>
              </a:rPr>
              <a:t> </a:t>
            </a:r>
            <a:r>
              <a:rPr sz="1050" kern="0" spc="30" dirty="0">
                <a:solidFill>
                  <a:srgbClr val="4B4D4F"/>
                </a:solidFill>
                <a:latin typeface="Arial"/>
                <a:cs typeface="Arial"/>
              </a:rPr>
              <a:t>an</a:t>
            </a:r>
            <a:r>
              <a:rPr sz="1050" kern="0" spc="217" dirty="0">
                <a:solidFill>
                  <a:srgbClr val="4B4D4F"/>
                </a:solidFill>
                <a:latin typeface="Arial"/>
                <a:cs typeface="Arial"/>
              </a:rPr>
              <a:t> </a:t>
            </a:r>
            <a:r>
              <a:rPr sz="1050" kern="0" spc="-15" dirty="0">
                <a:solidFill>
                  <a:srgbClr val="4B4D4F"/>
                </a:solidFill>
                <a:latin typeface="Arial"/>
                <a:cs typeface="Arial"/>
              </a:rPr>
              <a:t>individual’s</a:t>
            </a:r>
            <a:r>
              <a:rPr sz="1050" kern="0" spc="15" dirty="0">
                <a:solidFill>
                  <a:srgbClr val="4B4D4F"/>
                </a:solidFill>
                <a:latin typeface="Arial"/>
                <a:cs typeface="Arial"/>
              </a:rPr>
              <a:t> description</a:t>
            </a:r>
            <a:r>
              <a:rPr sz="1050" kern="0" spc="293" dirty="0">
                <a:solidFill>
                  <a:srgbClr val="4B4D4F"/>
                </a:solidFill>
                <a:latin typeface="Arial"/>
                <a:cs typeface="Arial"/>
              </a:rPr>
              <a:t> </a:t>
            </a:r>
            <a:r>
              <a:rPr sz="1050" kern="0" spc="15" dirty="0">
                <a:solidFill>
                  <a:srgbClr val="4B4D4F"/>
                </a:solidFill>
                <a:latin typeface="Arial"/>
                <a:cs typeface="Arial"/>
              </a:rPr>
              <a:t>of</a:t>
            </a:r>
            <a:r>
              <a:rPr sz="1050" kern="0" spc="195" dirty="0">
                <a:solidFill>
                  <a:srgbClr val="4B4D4F"/>
                </a:solidFill>
                <a:latin typeface="Arial"/>
                <a:cs typeface="Arial"/>
              </a:rPr>
              <a:t> </a:t>
            </a:r>
            <a:r>
              <a:rPr sz="1050" kern="0" spc="15" dirty="0">
                <a:solidFill>
                  <a:srgbClr val="4B4D4F"/>
                </a:solidFill>
                <a:latin typeface="Arial"/>
                <a:cs typeface="Arial"/>
              </a:rPr>
              <a:t>his/her</a:t>
            </a:r>
            <a:r>
              <a:rPr sz="1050" kern="0" spc="255" dirty="0">
                <a:solidFill>
                  <a:srgbClr val="4B4D4F"/>
                </a:solidFill>
                <a:latin typeface="Arial"/>
                <a:cs typeface="Arial"/>
              </a:rPr>
              <a:t> </a:t>
            </a:r>
            <a:r>
              <a:rPr sz="1050" kern="0" spc="15" dirty="0">
                <a:solidFill>
                  <a:srgbClr val="4B4D4F"/>
                </a:solidFill>
                <a:latin typeface="Arial"/>
                <a:cs typeface="Arial"/>
              </a:rPr>
              <a:t>own</a:t>
            </a:r>
            <a:r>
              <a:rPr sz="1050" kern="0" spc="225" dirty="0">
                <a:solidFill>
                  <a:srgbClr val="4B4D4F"/>
                </a:solidFill>
                <a:latin typeface="Arial"/>
                <a:cs typeface="Arial"/>
              </a:rPr>
              <a:t> </a:t>
            </a:r>
            <a:r>
              <a:rPr sz="1050" kern="0" spc="15" dirty="0">
                <a:solidFill>
                  <a:srgbClr val="4B4D4F"/>
                </a:solidFill>
                <a:latin typeface="Arial"/>
                <a:cs typeface="Arial"/>
              </a:rPr>
              <a:t>risk)</a:t>
            </a:r>
            <a:r>
              <a:rPr sz="1050" kern="0" spc="225" dirty="0">
                <a:solidFill>
                  <a:srgbClr val="4B4D4F"/>
                </a:solidFill>
                <a:latin typeface="Arial"/>
                <a:cs typeface="Arial"/>
              </a:rPr>
              <a:t>  </a:t>
            </a:r>
            <a:r>
              <a:rPr sz="1050" b="1" kern="0" spc="15" dirty="0">
                <a:solidFill>
                  <a:srgbClr val="06275F"/>
                </a:solidFill>
                <a:latin typeface="Arial"/>
                <a:cs typeface="Arial"/>
              </a:rPr>
              <a:t>and</a:t>
            </a:r>
            <a:r>
              <a:rPr sz="1050" b="1" kern="0" spc="120" dirty="0">
                <a:solidFill>
                  <a:srgbClr val="06275F"/>
                </a:solidFill>
                <a:latin typeface="Arial"/>
                <a:cs typeface="Arial"/>
              </a:rPr>
              <a:t> </a:t>
            </a:r>
            <a:r>
              <a:rPr sz="1050" b="1" kern="0" spc="15" dirty="0">
                <a:solidFill>
                  <a:srgbClr val="06275F"/>
                </a:solidFill>
                <a:latin typeface="Arial"/>
                <a:cs typeface="Arial"/>
              </a:rPr>
              <a:t>mark</a:t>
            </a:r>
            <a:r>
              <a:rPr sz="1050" b="1" kern="0" spc="98" dirty="0">
                <a:solidFill>
                  <a:srgbClr val="06275F"/>
                </a:solidFill>
                <a:latin typeface="Arial"/>
                <a:cs typeface="Arial"/>
              </a:rPr>
              <a:t> </a:t>
            </a:r>
            <a:r>
              <a:rPr sz="1050" b="1" kern="0" spc="15" dirty="0">
                <a:solidFill>
                  <a:srgbClr val="06275F"/>
                </a:solidFill>
                <a:latin typeface="Arial"/>
                <a:cs typeface="Arial"/>
              </a:rPr>
              <a:t>the</a:t>
            </a:r>
            <a:r>
              <a:rPr sz="1050" b="1" kern="0" spc="135" dirty="0">
                <a:solidFill>
                  <a:srgbClr val="06275F"/>
                </a:solidFill>
                <a:latin typeface="Arial"/>
                <a:cs typeface="Arial"/>
              </a:rPr>
              <a:t> </a:t>
            </a:r>
            <a:r>
              <a:rPr sz="1050" b="1" kern="0" spc="15" dirty="0">
                <a:solidFill>
                  <a:srgbClr val="06275F"/>
                </a:solidFill>
                <a:latin typeface="Arial"/>
                <a:cs typeface="Arial"/>
              </a:rPr>
              <a:t>one</a:t>
            </a:r>
            <a:r>
              <a:rPr sz="1050" b="1" kern="0" spc="127" dirty="0">
                <a:solidFill>
                  <a:srgbClr val="06275F"/>
                </a:solidFill>
                <a:latin typeface="Arial"/>
                <a:cs typeface="Arial"/>
              </a:rPr>
              <a:t> </a:t>
            </a:r>
            <a:r>
              <a:rPr sz="1050" b="1" kern="0" spc="15" dirty="0">
                <a:solidFill>
                  <a:srgbClr val="06275F"/>
                </a:solidFill>
                <a:latin typeface="Arial"/>
                <a:cs typeface="Arial"/>
              </a:rPr>
              <a:t>that</a:t>
            </a:r>
            <a:r>
              <a:rPr sz="1050" b="1" kern="0" spc="90" dirty="0">
                <a:solidFill>
                  <a:srgbClr val="06275F"/>
                </a:solidFill>
                <a:latin typeface="Arial"/>
                <a:cs typeface="Arial"/>
              </a:rPr>
              <a:t> </a:t>
            </a:r>
            <a:r>
              <a:rPr sz="1050" b="1" kern="0" spc="-38" dirty="0">
                <a:solidFill>
                  <a:srgbClr val="06275F"/>
                </a:solidFill>
                <a:latin typeface="Arial"/>
                <a:cs typeface="Arial"/>
              </a:rPr>
              <a:t>you</a:t>
            </a:r>
            <a:r>
              <a:rPr sz="1050" b="1" kern="0" spc="750" dirty="0">
                <a:solidFill>
                  <a:srgbClr val="06275F"/>
                </a:solidFill>
                <a:latin typeface="Arial"/>
                <a:cs typeface="Arial"/>
              </a:rPr>
              <a:t> </a:t>
            </a:r>
            <a:r>
              <a:rPr sz="1050" b="1" kern="0" dirty="0">
                <a:solidFill>
                  <a:srgbClr val="06275F"/>
                </a:solidFill>
                <a:latin typeface="Arial"/>
                <a:cs typeface="Arial"/>
              </a:rPr>
              <a:t>believe</a:t>
            </a:r>
            <a:r>
              <a:rPr sz="1050" b="1" kern="0" spc="45" dirty="0">
                <a:solidFill>
                  <a:srgbClr val="06275F"/>
                </a:solidFill>
                <a:latin typeface="Arial"/>
                <a:cs typeface="Arial"/>
              </a:rPr>
              <a:t> </a:t>
            </a:r>
            <a:r>
              <a:rPr sz="1050" b="1" kern="0" dirty="0">
                <a:solidFill>
                  <a:srgbClr val="06275F"/>
                </a:solidFill>
                <a:latin typeface="Arial"/>
                <a:cs typeface="Arial"/>
              </a:rPr>
              <a:t>best</a:t>
            </a:r>
            <a:r>
              <a:rPr sz="1050" b="1" kern="0" spc="105" dirty="0">
                <a:solidFill>
                  <a:srgbClr val="06275F"/>
                </a:solidFill>
                <a:latin typeface="Arial"/>
                <a:cs typeface="Arial"/>
              </a:rPr>
              <a:t> </a:t>
            </a:r>
            <a:r>
              <a:rPr sz="1050" b="1" kern="0" dirty="0">
                <a:solidFill>
                  <a:srgbClr val="06275F"/>
                </a:solidFill>
                <a:latin typeface="Arial"/>
                <a:cs typeface="Arial"/>
              </a:rPr>
              <a:t>describes</a:t>
            </a:r>
            <a:r>
              <a:rPr sz="1050" b="1" kern="0" spc="83" dirty="0">
                <a:solidFill>
                  <a:srgbClr val="06275F"/>
                </a:solidFill>
                <a:latin typeface="Arial"/>
                <a:cs typeface="Arial"/>
              </a:rPr>
              <a:t> </a:t>
            </a:r>
            <a:r>
              <a:rPr sz="1050" b="1" kern="0" spc="-30" dirty="0">
                <a:solidFill>
                  <a:srgbClr val="06275F"/>
                </a:solidFill>
                <a:latin typeface="Arial"/>
                <a:cs typeface="Arial"/>
              </a:rPr>
              <a:t>you.</a:t>
            </a:r>
            <a:endParaRPr sz="1050" kern="0">
              <a:solidFill>
                <a:sysClr val="windowText" lastClr="000000"/>
              </a:solidFill>
              <a:latin typeface="Arial"/>
              <a:cs typeface="Arial"/>
            </a:endParaRPr>
          </a:p>
        </p:txBody>
      </p:sp>
      <p:sp>
        <p:nvSpPr>
          <p:cNvPr id="28" name="object 28"/>
          <p:cNvSpPr txBox="1"/>
          <p:nvPr/>
        </p:nvSpPr>
        <p:spPr>
          <a:xfrm>
            <a:off x="8604146" y="2964251"/>
            <a:ext cx="1737360" cy="204864"/>
          </a:xfrm>
          <a:prstGeom prst="rect">
            <a:avLst/>
          </a:prstGeom>
        </p:spPr>
        <p:txBody>
          <a:bodyPr vert="horz" wrap="square" lIns="0" tIns="20003" rIns="0" bIns="0" rtlCol="0">
            <a:spAutoFit/>
          </a:bodyPr>
          <a:lstStyle/>
          <a:p>
            <a:pPr marL="19050" defTabSz="1371600">
              <a:spcBef>
                <a:spcPts val="158"/>
              </a:spcBef>
            </a:pPr>
            <a:r>
              <a:rPr sz="1200" b="1" kern="0" dirty="0">
                <a:solidFill>
                  <a:srgbClr val="06275F"/>
                </a:solidFill>
                <a:latin typeface="Arial"/>
                <a:cs typeface="Arial"/>
              </a:rPr>
              <a:t>Conservative</a:t>
            </a:r>
            <a:r>
              <a:rPr sz="1200" b="1" kern="0" spc="120" dirty="0">
                <a:solidFill>
                  <a:srgbClr val="06275F"/>
                </a:solidFill>
                <a:latin typeface="Arial"/>
                <a:cs typeface="Arial"/>
              </a:rPr>
              <a:t> </a:t>
            </a:r>
            <a:r>
              <a:rPr sz="1200" b="1" kern="0" spc="-15" dirty="0">
                <a:solidFill>
                  <a:srgbClr val="06275F"/>
                </a:solidFill>
                <a:latin typeface="Arial"/>
                <a:cs typeface="Arial"/>
              </a:rPr>
              <a:t>Portfolio</a:t>
            </a:r>
            <a:endParaRPr sz="1200" kern="0">
              <a:solidFill>
                <a:sysClr val="windowText" lastClr="000000"/>
              </a:solidFill>
              <a:latin typeface="Arial"/>
              <a:cs typeface="Arial"/>
            </a:endParaRPr>
          </a:p>
        </p:txBody>
      </p:sp>
      <p:sp>
        <p:nvSpPr>
          <p:cNvPr id="29" name="object 29"/>
          <p:cNvSpPr txBox="1"/>
          <p:nvPr/>
        </p:nvSpPr>
        <p:spPr>
          <a:xfrm>
            <a:off x="8590430" y="3179135"/>
            <a:ext cx="3593783" cy="597088"/>
          </a:xfrm>
          <a:prstGeom prst="rect">
            <a:avLst/>
          </a:prstGeom>
        </p:spPr>
        <p:txBody>
          <a:bodyPr vert="horz" wrap="square" lIns="0" tIns="20003" rIns="0" bIns="0" rtlCol="0">
            <a:spAutoFit/>
          </a:bodyPr>
          <a:lstStyle/>
          <a:p>
            <a:pPr marL="19050" marR="7620" indent="13335" algn="just" defTabSz="1371600">
              <a:lnSpc>
                <a:spcPct val="106100"/>
              </a:lnSpc>
              <a:spcBef>
                <a:spcPts val="158"/>
              </a:spcBef>
            </a:pPr>
            <a:r>
              <a:rPr sz="900" kern="0" spc="30" dirty="0">
                <a:solidFill>
                  <a:srgbClr val="4B4D4F"/>
                </a:solidFill>
                <a:latin typeface="Arial"/>
                <a:cs typeface="Arial"/>
              </a:rPr>
              <a:t>Your</a:t>
            </a:r>
            <a:r>
              <a:rPr sz="900" kern="0" spc="188" dirty="0">
                <a:solidFill>
                  <a:srgbClr val="4B4D4F"/>
                </a:solidFill>
                <a:latin typeface="Arial"/>
                <a:cs typeface="Arial"/>
              </a:rPr>
              <a:t> </a:t>
            </a:r>
            <a:r>
              <a:rPr sz="900" kern="0" spc="30" dirty="0">
                <a:solidFill>
                  <a:srgbClr val="4B4D4F"/>
                </a:solidFill>
                <a:latin typeface="Arial"/>
                <a:cs typeface="Arial"/>
              </a:rPr>
              <a:t>recommended</a:t>
            </a:r>
            <a:r>
              <a:rPr sz="900" kern="0" spc="195" dirty="0">
                <a:solidFill>
                  <a:srgbClr val="4B4D4F"/>
                </a:solidFill>
                <a:latin typeface="Arial"/>
                <a:cs typeface="Arial"/>
              </a:rPr>
              <a:t> </a:t>
            </a:r>
            <a:r>
              <a:rPr sz="900" kern="0" spc="30" dirty="0">
                <a:solidFill>
                  <a:srgbClr val="4B4D4F"/>
                </a:solidFill>
                <a:latin typeface="Arial"/>
                <a:cs typeface="Arial"/>
              </a:rPr>
              <a:t>allocation</a:t>
            </a:r>
            <a:r>
              <a:rPr sz="900" kern="0" spc="203" dirty="0">
                <a:solidFill>
                  <a:srgbClr val="4B4D4F"/>
                </a:solidFill>
                <a:latin typeface="Arial"/>
                <a:cs typeface="Arial"/>
              </a:rPr>
              <a:t> </a:t>
            </a:r>
            <a:r>
              <a:rPr sz="900" kern="0" spc="30" dirty="0">
                <a:solidFill>
                  <a:srgbClr val="4B4D4F"/>
                </a:solidFill>
                <a:latin typeface="Arial"/>
                <a:cs typeface="Arial"/>
              </a:rPr>
              <a:t>is</a:t>
            </a:r>
            <a:r>
              <a:rPr sz="900" kern="0" spc="188" dirty="0">
                <a:solidFill>
                  <a:srgbClr val="4B4D4F"/>
                </a:solidFill>
                <a:latin typeface="Arial"/>
                <a:cs typeface="Arial"/>
              </a:rPr>
              <a:t> </a:t>
            </a:r>
            <a:r>
              <a:rPr sz="900" kern="0" spc="30" dirty="0">
                <a:solidFill>
                  <a:srgbClr val="4B4D4F"/>
                </a:solidFill>
                <a:latin typeface="Arial"/>
                <a:cs typeface="Arial"/>
              </a:rPr>
              <a:t>primarily</a:t>
            </a:r>
            <a:r>
              <a:rPr sz="900" kern="0" spc="203" dirty="0">
                <a:solidFill>
                  <a:srgbClr val="4B4D4F"/>
                </a:solidFill>
                <a:latin typeface="Arial"/>
                <a:cs typeface="Arial"/>
              </a:rPr>
              <a:t> </a:t>
            </a:r>
            <a:r>
              <a:rPr sz="900" kern="0" spc="30" dirty="0">
                <a:solidFill>
                  <a:srgbClr val="4B4D4F"/>
                </a:solidFill>
                <a:latin typeface="Arial"/>
                <a:cs typeface="Arial"/>
              </a:rPr>
              <a:t>intended</a:t>
            </a:r>
            <a:r>
              <a:rPr sz="900" kern="0" spc="195" dirty="0">
                <a:solidFill>
                  <a:srgbClr val="4B4D4F"/>
                </a:solidFill>
                <a:latin typeface="Arial"/>
                <a:cs typeface="Arial"/>
              </a:rPr>
              <a:t> </a:t>
            </a:r>
            <a:r>
              <a:rPr sz="900" kern="0" spc="30" dirty="0">
                <a:solidFill>
                  <a:srgbClr val="4B4D4F"/>
                </a:solidFill>
                <a:latin typeface="Arial"/>
                <a:cs typeface="Arial"/>
              </a:rPr>
              <a:t>for</a:t>
            </a:r>
            <a:r>
              <a:rPr sz="900" kern="0" spc="195" dirty="0">
                <a:solidFill>
                  <a:srgbClr val="4B4D4F"/>
                </a:solidFill>
                <a:latin typeface="Arial"/>
                <a:cs typeface="Arial"/>
              </a:rPr>
              <a:t> </a:t>
            </a:r>
            <a:r>
              <a:rPr sz="900" kern="0" spc="-15" dirty="0">
                <a:solidFill>
                  <a:srgbClr val="4B4D4F"/>
                </a:solidFill>
                <a:latin typeface="Arial"/>
                <a:cs typeface="Arial"/>
              </a:rPr>
              <a:t>capital</a:t>
            </a:r>
            <a:r>
              <a:rPr sz="900" kern="0" spc="750" dirty="0">
                <a:solidFill>
                  <a:srgbClr val="4B4D4F"/>
                </a:solidFill>
                <a:latin typeface="Arial"/>
                <a:cs typeface="Arial"/>
              </a:rPr>
              <a:t> </a:t>
            </a:r>
            <a:r>
              <a:rPr sz="900" kern="0" spc="15" dirty="0">
                <a:solidFill>
                  <a:srgbClr val="4B4D4F"/>
                </a:solidFill>
                <a:latin typeface="Arial"/>
                <a:cs typeface="Arial"/>
              </a:rPr>
              <a:t>preservation</a:t>
            </a:r>
            <a:r>
              <a:rPr sz="900" kern="0" spc="225" dirty="0">
                <a:solidFill>
                  <a:srgbClr val="4B4D4F"/>
                </a:solidFill>
                <a:latin typeface="Arial"/>
                <a:cs typeface="Arial"/>
              </a:rPr>
              <a:t> </a:t>
            </a:r>
            <a:r>
              <a:rPr sz="900" kern="0" spc="75" dirty="0">
                <a:solidFill>
                  <a:srgbClr val="4B4D4F"/>
                </a:solidFill>
                <a:latin typeface="Arial"/>
                <a:cs typeface="Arial"/>
              </a:rPr>
              <a:t>with</a:t>
            </a:r>
            <a:r>
              <a:rPr sz="900" kern="0" spc="233" dirty="0">
                <a:solidFill>
                  <a:srgbClr val="4B4D4F"/>
                </a:solidFill>
                <a:latin typeface="Arial"/>
                <a:cs typeface="Arial"/>
              </a:rPr>
              <a:t> </a:t>
            </a:r>
            <a:r>
              <a:rPr sz="900" kern="0" spc="15" dirty="0">
                <a:solidFill>
                  <a:srgbClr val="4B4D4F"/>
                </a:solidFill>
                <a:latin typeface="Arial"/>
                <a:cs typeface="Arial"/>
              </a:rPr>
              <a:t>a</a:t>
            </a:r>
            <a:r>
              <a:rPr sz="900" kern="0" spc="217" dirty="0">
                <a:solidFill>
                  <a:srgbClr val="4B4D4F"/>
                </a:solidFill>
                <a:latin typeface="Arial"/>
                <a:cs typeface="Arial"/>
              </a:rPr>
              <a:t> </a:t>
            </a:r>
            <a:r>
              <a:rPr sz="900" kern="0" spc="15" dirty="0">
                <a:solidFill>
                  <a:srgbClr val="4B4D4F"/>
                </a:solidFill>
                <a:latin typeface="Arial"/>
                <a:cs typeface="Arial"/>
              </a:rPr>
              <a:t>secondary</a:t>
            </a:r>
            <a:r>
              <a:rPr sz="900" kern="0" spc="240" dirty="0">
                <a:solidFill>
                  <a:srgbClr val="4B4D4F"/>
                </a:solidFill>
                <a:latin typeface="Arial"/>
                <a:cs typeface="Arial"/>
              </a:rPr>
              <a:t> </a:t>
            </a:r>
            <a:r>
              <a:rPr sz="900" kern="0" spc="15" dirty="0">
                <a:solidFill>
                  <a:srgbClr val="4B4D4F"/>
                </a:solidFill>
                <a:latin typeface="Arial"/>
                <a:cs typeface="Arial"/>
              </a:rPr>
              <a:t>objective</a:t>
            </a:r>
            <a:r>
              <a:rPr sz="900" kern="0" spc="240" dirty="0">
                <a:solidFill>
                  <a:srgbClr val="4B4D4F"/>
                </a:solidFill>
                <a:latin typeface="Arial"/>
                <a:cs typeface="Arial"/>
              </a:rPr>
              <a:t> </a:t>
            </a:r>
            <a:r>
              <a:rPr sz="900" kern="0" spc="15" dirty="0">
                <a:solidFill>
                  <a:srgbClr val="4B4D4F"/>
                </a:solidFill>
                <a:latin typeface="Arial"/>
                <a:cs typeface="Arial"/>
              </a:rPr>
              <a:t>for</a:t>
            </a:r>
            <a:r>
              <a:rPr sz="900" kern="0" spc="225" dirty="0">
                <a:solidFill>
                  <a:srgbClr val="4B4D4F"/>
                </a:solidFill>
                <a:latin typeface="Arial"/>
                <a:cs typeface="Arial"/>
              </a:rPr>
              <a:t> </a:t>
            </a:r>
            <a:r>
              <a:rPr sz="900" kern="0" spc="15" dirty="0">
                <a:solidFill>
                  <a:srgbClr val="4B4D4F"/>
                </a:solidFill>
                <a:latin typeface="Arial"/>
                <a:cs typeface="Arial"/>
              </a:rPr>
              <a:t>income.</a:t>
            </a:r>
            <a:r>
              <a:rPr sz="900" kern="0" spc="217" dirty="0">
                <a:solidFill>
                  <a:srgbClr val="4B4D4F"/>
                </a:solidFill>
                <a:latin typeface="Arial"/>
                <a:cs typeface="Arial"/>
              </a:rPr>
              <a:t> </a:t>
            </a:r>
            <a:r>
              <a:rPr sz="900" kern="0" spc="15" dirty="0">
                <a:solidFill>
                  <a:srgbClr val="4B4D4F"/>
                </a:solidFill>
                <a:latin typeface="Arial"/>
                <a:cs typeface="Arial"/>
              </a:rPr>
              <a:t>The</a:t>
            </a:r>
            <a:r>
              <a:rPr sz="900" kern="0" spc="240" dirty="0">
                <a:solidFill>
                  <a:srgbClr val="4B4D4F"/>
                </a:solidFill>
                <a:latin typeface="Arial"/>
                <a:cs typeface="Arial"/>
              </a:rPr>
              <a:t> </a:t>
            </a:r>
            <a:r>
              <a:rPr sz="900" kern="0" spc="-30" dirty="0">
                <a:solidFill>
                  <a:srgbClr val="4B4D4F"/>
                </a:solidFill>
                <a:latin typeface="Arial"/>
                <a:cs typeface="Arial"/>
              </a:rPr>
              <a:t>asset</a:t>
            </a:r>
            <a:r>
              <a:rPr sz="900" kern="0" spc="750" dirty="0">
                <a:solidFill>
                  <a:srgbClr val="4B4D4F"/>
                </a:solidFill>
                <a:latin typeface="Arial"/>
                <a:cs typeface="Arial"/>
              </a:rPr>
              <a:t> </a:t>
            </a:r>
            <a:r>
              <a:rPr sz="900" kern="0" dirty="0">
                <a:solidFill>
                  <a:srgbClr val="4B4D4F"/>
                </a:solidFill>
                <a:latin typeface="Arial"/>
                <a:cs typeface="Arial"/>
              </a:rPr>
              <a:t>mix</a:t>
            </a:r>
            <a:r>
              <a:rPr sz="900" kern="0" spc="472" dirty="0">
                <a:solidFill>
                  <a:srgbClr val="4B4D4F"/>
                </a:solidFill>
                <a:latin typeface="Arial"/>
                <a:cs typeface="Arial"/>
              </a:rPr>
              <a:t> </a:t>
            </a:r>
            <a:r>
              <a:rPr sz="900" kern="0" dirty="0">
                <a:solidFill>
                  <a:srgbClr val="4B4D4F"/>
                </a:solidFill>
                <a:latin typeface="Arial"/>
                <a:cs typeface="Arial"/>
              </a:rPr>
              <a:t>has</a:t>
            </a:r>
            <a:r>
              <a:rPr sz="900" kern="0" spc="465" dirty="0">
                <a:solidFill>
                  <a:srgbClr val="4B4D4F"/>
                </a:solidFill>
                <a:latin typeface="Arial"/>
                <a:cs typeface="Arial"/>
              </a:rPr>
              <a:t> </a:t>
            </a:r>
            <a:r>
              <a:rPr sz="900" kern="0" dirty="0">
                <a:solidFill>
                  <a:srgbClr val="4B4D4F"/>
                </a:solidFill>
                <a:latin typeface="Arial"/>
                <a:cs typeface="Arial"/>
              </a:rPr>
              <a:t>a</a:t>
            </a:r>
            <a:r>
              <a:rPr sz="900" kern="0" spc="465" dirty="0">
                <a:solidFill>
                  <a:srgbClr val="4B4D4F"/>
                </a:solidFill>
                <a:latin typeface="Arial"/>
                <a:cs typeface="Arial"/>
              </a:rPr>
              <a:t> </a:t>
            </a:r>
            <a:r>
              <a:rPr sz="900" kern="0" dirty="0">
                <a:solidFill>
                  <a:srgbClr val="4B4D4F"/>
                </a:solidFill>
                <a:latin typeface="Arial"/>
                <a:cs typeface="Arial"/>
              </a:rPr>
              <a:t>higher</a:t>
            </a:r>
            <a:r>
              <a:rPr sz="900" kern="0" spc="465" dirty="0">
                <a:solidFill>
                  <a:srgbClr val="4B4D4F"/>
                </a:solidFill>
                <a:latin typeface="Arial"/>
                <a:cs typeface="Arial"/>
              </a:rPr>
              <a:t> </a:t>
            </a:r>
            <a:r>
              <a:rPr sz="900" kern="0" dirty="0">
                <a:solidFill>
                  <a:srgbClr val="4B4D4F"/>
                </a:solidFill>
                <a:latin typeface="Arial"/>
                <a:cs typeface="Arial"/>
              </a:rPr>
              <a:t>allocation</a:t>
            </a:r>
            <a:r>
              <a:rPr sz="900" kern="0" spc="480" dirty="0">
                <a:solidFill>
                  <a:srgbClr val="4B4D4F"/>
                </a:solidFill>
                <a:latin typeface="Arial"/>
                <a:cs typeface="Arial"/>
              </a:rPr>
              <a:t> </a:t>
            </a:r>
            <a:r>
              <a:rPr sz="900" kern="0" dirty="0">
                <a:solidFill>
                  <a:srgbClr val="4B4D4F"/>
                </a:solidFill>
                <a:latin typeface="Arial"/>
                <a:cs typeface="Arial"/>
              </a:rPr>
              <a:t>of</a:t>
            </a:r>
            <a:r>
              <a:rPr sz="900" kern="0" spc="472" dirty="0">
                <a:solidFill>
                  <a:srgbClr val="4B4D4F"/>
                </a:solidFill>
                <a:latin typeface="Arial"/>
                <a:cs typeface="Arial"/>
              </a:rPr>
              <a:t> </a:t>
            </a:r>
            <a:r>
              <a:rPr sz="900" kern="0" dirty="0">
                <a:solidFill>
                  <a:srgbClr val="4B4D4F"/>
                </a:solidFill>
                <a:latin typeface="Arial"/>
                <a:cs typeface="Arial"/>
              </a:rPr>
              <a:t>fixed</a:t>
            </a:r>
            <a:r>
              <a:rPr sz="900" kern="0" spc="465" dirty="0">
                <a:solidFill>
                  <a:srgbClr val="4B4D4F"/>
                </a:solidFill>
                <a:latin typeface="Arial"/>
                <a:cs typeface="Arial"/>
              </a:rPr>
              <a:t> </a:t>
            </a:r>
            <a:r>
              <a:rPr sz="900" kern="0" dirty="0">
                <a:solidFill>
                  <a:srgbClr val="4B4D4F"/>
                </a:solidFill>
                <a:latin typeface="Arial"/>
                <a:cs typeface="Arial"/>
              </a:rPr>
              <a:t>income</a:t>
            </a:r>
            <a:r>
              <a:rPr sz="900" kern="0" spc="480" dirty="0">
                <a:solidFill>
                  <a:srgbClr val="4B4D4F"/>
                </a:solidFill>
                <a:latin typeface="Arial"/>
                <a:cs typeface="Arial"/>
              </a:rPr>
              <a:t> </a:t>
            </a:r>
            <a:r>
              <a:rPr sz="900" kern="0" dirty="0">
                <a:solidFill>
                  <a:srgbClr val="4B4D4F"/>
                </a:solidFill>
                <a:latin typeface="Arial"/>
                <a:cs typeface="Arial"/>
              </a:rPr>
              <a:t>and</a:t>
            </a:r>
            <a:r>
              <a:rPr sz="900" kern="0" spc="465" dirty="0">
                <a:solidFill>
                  <a:srgbClr val="4B4D4F"/>
                </a:solidFill>
                <a:latin typeface="Arial"/>
                <a:cs typeface="Arial"/>
              </a:rPr>
              <a:t> </a:t>
            </a:r>
            <a:r>
              <a:rPr sz="900" kern="0" dirty="0">
                <a:solidFill>
                  <a:srgbClr val="4B4D4F"/>
                </a:solidFill>
                <a:latin typeface="Arial"/>
                <a:cs typeface="Arial"/>
              </a:rPr>
              <a:t>a</a:t>
            </a:r>
            <a:r>
              <a:rPr sz="900" kern="0" spc="465" dirty="0">
                <a:solidFill>
                  <a:srgbClr val="4B4D4F"/>
                </a:solidFill>
                <a:latin typeface="Arial"/>
                <a:cs typeface="Arial"/>
              </a:rPr>
              <a:t> </a:t>
            </a:r>
            <a:r>
              <a:rPr sz="900" kern="0" spc="-15" dirty="0">
                <a:solidFill>
                  <a:srgbClr val="4B4D4F"/>
                </a:solidFill>
                <a:latin typeface="Arial"/>
                <a:cs typeface="Arial"/>
              </a:rPr>
              <a:t>slightly</a:t>
            </a:r>
            <a:r>
              <a:rPr sz="900" kern="0" spc="750" dirty="0">
                <a:solidFill>
                  <a:srgbClr val="4B4D4F"/>
                </a:solidFill>
                <a:latin typeface="Arial"/>
                <a:cs typeface="Arial"/>
              </a:rPr>
              <a:t> </a:t>
            </a:r>
            <a:r>
              <a:rPr sz="900" kern="0" spc="15" dirty="0">
                <a:solidFill>
                  <a:srgbClr val="4B4D4F"/>
                </a:solidFill>
                <a:latin typeface="Arial"/>
                <a:cs typeface="Arial"/>
              </a:rPr>
              <a:t>lower</a:t>
            </a:r>
            <a:r>
              <a:rPr sz="900" kern="0" spc="188" dirty="0">
                <a:solidFill>
                  <a:srgbClr val="4B4D4F"/>
                </a:solidFill>
                <a:latin typeface="Arial"/>
                <a:cs typeface="Arial"/>
              </a:rPr>
              <a:t> </a:t>
            </a:r>
            <a:r>
              <a:rPr sz="900" kern="0" spc="15" dirty="0">
                <a:solidFill>
                  <a:srgbClr val="4B4D4F"/>
                </a:solidFill>
                <a:latin typeface="Arial"/>
                <a:cs typeface="Arial"/>
              </a:rPr>
              <a:t>weighting</a:t>
            </a:r>
            <a:r>
              <a:rPr sz="900" kern="0" spc="217" dirty="0">
                <a:solidFill>
                  <a:srgbClr val="4B4D4F"/>
                </a:solidFill>
                <a:latin typeface="Arial"/>
                <a:cs typeface="Arial"/>
              </a:rPr>
              <a:t> </a:t>
            </a:r>
            <a:r>
              <a:rPr sz="900" kern="0" spc="15" dirty="0">
                <a:solidFill>
                  <a:srgbClr val="4B4D4F"/>
                </a:solidFill>
                <a:latin typeface="Arial"/>
                <a:cs typeface="Arial"/>
              </a:rPr>
              <a:t>in</a:t>
            </a:r>
            <a:r>
              <a:rPr sz="900" kern="0" spc="203" dirty="0">
                <a:solidFill>
                  <a:srgbClr val="4B4D4F"/>
                </a:solidFill>
                <a:latin typeface="Arial"/>
                <a:cs typeface="Arial"/>
              </a:rPr>
              <a:t> </a:t>
            </a:r>
            <a:r>
              <a:rPr sz="900" kern="0" spc="-15" dirty="0">
                <a:solidFill>
                  <a:srgbClr val="4B4D4F"/>
                </a:solidFill>
                <a:latin typeface="Arial"/>
                <a:cs typeface="Arial"/>
              </a:rPr>
              <a:t>stocks.</a:t>
            </a:r>
            <a:endParaRPr sz="900" kern="0">
              <a:solidFill>
                <a:sysClr val="windowText" lastClr="000000"/>
              </a:solidFill>
              <a:latin typeface="Arial"/>
              <a:cs typeface="Arial"/>
            </a:endParaRPr>
          </a:p>
        </p:txBody>
      </p:sp>
      <p:sp>
        <p:nvSpPr>
          <p:cNvPr id="30" name="object 30"/>
          <p:cNvSpPr/>
          <p:nvPr/>
        </p:nvSpPr>
        <p:spPr>
          <a:xfrm>
            <a:off x="8391924" y="3016605"/>
            <a:ext cx="150495" cy="150495"/>
          </a:xfrm>
          <a:custGeom>
            <a:avLst/>
            <a:gdLst/>
            <a:ahLst/>
            <a:cxnLst/>
            <a:rect l="l" t="t" r="r" b="b"/>
            <a:pathLst>
              <a:path w="100329" h="100330">
                <a:moveTo>
                  <a:pt x="0" y="0"/>
                </a:moveTo>
                <a:lnTo>
                  <a:pt x="99758" y="0"/>
                </a:lnTo>
                <a:lnTo>
                  <a:pt x="99758" y="99758"/>
                </a:lnTo>
                <a:lnTo>
                  <a:pt x="0" y="99758"/>
                </a:lnTo>
                <a:lnTo>
                  <a:pt x="0" y="0"/>
                </a:lnTo>
                <a:close/>
              </a:path>
            </a:pathLst>
          </a:custGeom>
          <a:ln w="3175">
            <a:solidFill>
              <a:srgbClr val="4B4D4F"/>
            </a:solidFill>
          </a:ln>
        </p:spPr>
        <p:txBody>
          <a:bodyPr wrap="square" lIns="0" tIns="0" rIns="0" bIns="0" rtlCol="0"/>
          <a:lstStyle/>
          <a:p>
            <a:pPr defTabSz="1371600"/>
            <a:endParaRPr sz="2700" kern="0">
              <a:solidFill>
                <a:sysClr val="windowText" lastClr="000000"/>
              </a:solidFill>
            </a:endParaRPr>
          </a:p>
        </p:txBody>
      </p:sp>
      <p:sp>
        <p:nvSpPr>
          <p:cNvPr id="31" name="object 31"/>
          <p:cNvSpPr txBox="1"/>
          <p:nvPr/>
        </p:nvSpPr>
        <p:spPr>
          <a:xfrm>
            <a:off x="8590430" y="3884545"/>
            <a:ext cx="3561398" cy="987194"/>
          </a:xfrm>
          <a:prstGeom prst="rect">
            <a:avLst/>
          </a:prstGeom>
        </p:spPr>
        <p:txBody>
          <a:bodyPr vert="horz" wrap="square" lIns="0" tIns="52388" rIns="0" bIns="0" rtlCol="0">
            <a:spAutoFit/>
          </a:bodyPr>
          <a:lstStyle/>
          <a:p>
            <a:pPr marL="32385" defTabSz="1371600">
              <a:spcBef>
                <a:spcPts val="413"/>
              </a:spcBef>
            </a:pPr>
            <a:r>
              <a:rPr sz="1200" b="1" kern="0" spc="15" dirty="0">
                <a:solidFill>
                  <a:srgbClr val="5B3B96"/>
                </a:solidFill>
                <a:latin typeface="Arial"/>
                <a:cs typeface="Arial"/>
              </a:rPr>
              <a:t>Moderately</a:t>
            </a:r>
            <a:r>
              <a:rPr sz="1200" b="1" kern="0" spc="60" dirty="0">
                <a:solidFill>
                  <a:srgbClr val="5B3B96"/>
                </a:solidFill>
                <a:latin typeface="Arial"/>
                <a:cs typeface="Arial"/>
              </a:rPr>
              <a:t> </a:t>
            </a:r>
            <a:r>
              <a:rPr sz="1200" b="1" kern="0" spc="15" dirty="0">
                <a:solidFill>
                  <a:srgbClr val="5B3B96"/>
                </a:solidFill>
                <a:latin typeface="Arial"/>
                <a:cs typeface="Arial"/>
              </a:rPr>
              <a:t>Conservative</a:t>
            </a:r>
            <a:r>
              <a:rPr sz="1200" b="1" kern="0" spc="60" dirty="0">
                <a:solidFill>
                  <a:srgbClr val="5B3B96"/>
                </a:solidFill>
                <a:latin typeface="Arial"/>
                <a:cs typeface="Arial"/>
              </a:rPr>
              <a:t> </a:t>
            </a:r>
            <a:r>
              <a:rPr sz="1200" b="1" kern="0" spc="-15" dirty="0">
                <a:solidFill>
                  <a:srgbClr val="5B3B96"/>
                </a:solidFill>
                <a:latin typeface="Arial"/>
                <a:cs typeface="Arial"/>
              </a:rPr>
              <a:t>Portfolio</a:t>
            </a:r>
            <a:endParaRPr sz="1200" kern="0">
              <a:solidFill>
                <a:sysClr val="windowText" lastClr="000000"/>
              </a:solidFill>
              <a:latin typeface="Arial"/>
              <a:cs typeface="Arial"/>
            </a:endParaRPr>
          </a:p>
          <a:p>
            <a:pPr marL="19050" marR="7620" indent="13335" defTabSz="1371600">
              <a:lnSpc>
                <a:spcPct val="107900"/>
              </a:lnSpc>
              <a:spcBef>
                <a:spcPts val="105"/>
              </a:spcBef>
            </a:pPr>
            <a:r>
              <a:rPr sz="900" kern="0" spc="30" dirty="0">
                <a:solidFill>
                  <a:srgbClr val="4B4D4F"/>
                </a:solidFill>
                <a:latin typeface="Arial"/>
                <a:cs typeface="Arial"/>
              </a:rPr>
              <a:t>Your</a:t>
            </a:r>
            <a:r>
              <a:rPr sz="900" kern="0" spc="83" dirty="0">
                <a:solidFill>
                  <a:srgbClr val="4B4D4F"/>
                </a:solidFill>
                <a:latin typeface="Arial"/>
                <a:cs typeface="Arial"/>
              </a:rPr>
              <a:t> </a:t>
            </a:r>
            <a:r>
              <a:rPr sz="900" kern="0" spc="30" dirty="0">
                <a:solidFill>
                  <a:srgbClr val="4B4D4F"/>
                </a:solidFill>
                <a:latin typeface="Arial"/>
                <a:cs typeface="Arial"/>
              </a:rPr>
              <a:t>recommended</a:t>
            </a:r>
            <a:r>
              <a:rPr sz="900" kern="0" spc="120" dirty="0">
                <a:solidFill>
                  <a:srgbClr val="4B4D4F"/>
                </a:solidFill>
                <a:latin typeface="Arial"/>
                <a:cs typeface="Arial"/>
              </a:rPr>
              <a:t> </a:t>
            </a:r>
            <a:r>
              <a:rPr sz="900" kern="0" spc="30" dirty="0">
                <a:solidFill>
                  <a:srgbClr val="4B4D4F"/>
                </a:solidFill>
                <a:latin typeface="Arial"/>
                <a:cs typeface="Arial"/>
              </a:rPr>
              <a:t>allocation</a:t>
            </a:r>
            <a:r>
              <a:rPr sz="900" kern="0" spc="135" dirty="0">
                <a:solidFill>
                  <a:srgbClr val="4B4D4F"/>
                </a:solidFill>
                <a:latin typeface="Arial"/>
                <a:cs typeface="Arial"/>
              </a:rPr>
              <a:t> </a:t>
            </a:r>
            <a:r>
              <a:rPr sz="900" kern="0" spc="30" dirty="0">
                <a:solidFill>
                  <a:srgbClr val="4B4D4F"/>
                </a:solidFill>
                <a:latin typeface="Arial"/>
                <a:cs typeface="Arial"/>
              </a:rPr>
              <a:t>is</a:t>
            </a:r>
            <a:r>
              <a:rPr sz="900" kern="0" spc="105" dirty="0">
                <a:solidFill>
                  <a:srgbClr val="4B4D4F"/>
                </a:solidFill>
                <a:latin typeface="Arial"/>
                <a:cs typeface="Arial"/>
              </a:rPr>
              <a:t> </a:t>
            </a:r>
            <a:r>
              <a:rPr sz="900" kern="0" spc="30" dirty="0">
                <a:solidFill>
                  <a:srgbClr val="4B4D4F"/>
                </a:solidFill>
                <a:latin typeface="Arial"/>
                <a:cs typeface="Arial"/>
              </a:rPr>
              <a:t>conservative.</a:t>
            </a:r>
            <a:r>
              <a:rPr sz="900" kern="0" spc="127" dirty="0">
                <a:solidFill>
                  <a:srgbClr val="4B4D4F"/>
                </a:solidFill>
                <a:latin typeface="Arial"/>
                <a:cs typeface="Arial"/>
              </a:rPr>
              <a:t> </a:t>
            </a:r>
            <a:r>
              <a:rPr sz="900" kern="0" spc="30" dirty="0">
                <a:solidFill>
                  <a:srgbClr val="4B4D4F"/>
                </a:solidFill>
                <a:latin typeface="Arial"/>
                <a:cs typeface="Arial"/>
              </a:rPr>
              <a:t>A</a:t>
            </a:r>
            <a:r>
              <a:rPr sz="900" kern="0" spc="90" dirty="0">
                <a:solidFill>
                  <a:srgbClr val="4B4D4F"/>
                </a:solidFill>
                <a:latin typeface="Arial"/>
                <a:cs typeface="Arial"/>
              </a:rPr>
              <a:t> </a:t>
            </a:r>
            <a:r>
              <a:rPr sz="900" kern="0" spc="-15" dirty="0">
                <a:solidFill>
                  <a:srgbClr val="4B4D4F"/>
                </a:solidFill>
                <a:latin typeface="Arial"/>
                <a:cs typeface="Arial"/>
              </a:rPr>
              <a:t>conservative</a:t>
            </a:r>
            <a:r>
              <a:rPr sz="900" kern="0" spc="750" dirty="0">
                <a:solidFill>
                  <a:srgbClr val="4B4D4F"/>
                </a:solidFill>
                <a:latin typeface="Arial"/>
                <a:cs typeface="Arial"/>
              </a:rPr>
              <a:t> </a:t>
            </a:r>
            <a:r>
              <a:rPr sz="900" kern="0" spc="30" dirty="0">
                <a:solidFill>
                  <a:srgbClr val="4B4D4F"/>
                </a:solidFill>
                <a:latin typeface="Arial"/>
                <a:cs typeface="Arial"/>
              </a:rPr>
              <a:t>asset</a:t>
            </a:r>
            <a:r>
              <a:rPr sz="900" kern="0" spc="120" dirty="0">
                <a:solidFill>
                  <a:srgbClr val="4B4D4F"/>
                </a:solidFill>
                <a:latin typeface="Arial"/>
                <a:cs typeface="Arial"/>
              </a:rPr>
              <a:t> </a:t>
            </a:r>
            <a:r>
              <a:rPr sz="900" kern="0" spc="30" dirty="0">
                <a:solidFill>
                  <a:srgbClr val="4B4D4F"/>
                </a:solidFill>
                <a:latin typeface="Arial"/>
                <a:cs typeface="Arial"/>
              </a:rPr>
              <a:t>mix</a:t>
            </a:r>
            <a:r>
              <a:rPr sz="900" kern="0" spc="135" dirty="0">
                <a:solidFill>
                  <a:srgbClr val="4B4D4F"/>
                </a:solidFill>
                <a:latin typeface="Arial"/>
                <a:cs typeface="Arial"/>
              </a:rPr>
              <a:t> </a:t>
            </a:r>
            <a:r>
              <a:rPr sz="900" kern="0" spc="30" dirty="0">
                <a:solidFill>
                  <a:srgbClr val="4B4D4F"/>
                </a:solidFill>
                <a:latin typeface="Arial"/>
                <a:cs typeface="Arial"/>
              </a:rPr>
              <a:t>is</a:t>
            </a:r>
            <a:r>
              <a:rPr sz="900" kern="0" spc="113" dirty="0">
                <a:solidFill>
                  <a:srgbClr val="4B4D4F"/>
                </a:solidFill>
                <a:latin typeface="Arial"/>
                <a:cs typeface="Arial"/>
              </a:rPr>
              <a:t> </a:t>
            </a:r>
            <a:r>
              <a:rPr sz="900" kern="0" spc="30" dirty="0">
                <a:solidFill>
                  <a:srgbClr val="4B4D4F"/>
                </a:solidFill>
                <a:latin typeface="Arial"/>
                <a:cs typeface="Arial"/>
              </a:rPr>
              <a:t>best</a:t>
            </a:r>
            <a:r>
              <a:rPr sz="900" kern="0" spc="120" dirty="0">
                <a:solidFill>
                  <a:srgbClr val="4B4D4F"/>
                </a:solidFill>
                <a:latin typeface="Arial"/>
                <a:cs typeface="Arial"/>
              </a:rPr>
              <a:t> </a:t>
            </a:r>
            <a:r>
              <a:rPr sz="900" kern="0" spc="30" dirty="0">
                <a:solidFill>
                  <a:srgbClr val="4B4D4F"/>
                </a:solidFill>
                <a:latin typeface="Arial"/>
                <a:cs typeface="Arial"/>
              </a:rPr>
              <a:t>suited</a:t>
            </a:r>
            <a:r>
              <a:rPr sz="900" kern="0" spc="143" dirty="0">
                <a:solidFill>
                  <a:srgbClr val="4B4D4F"/>
                </a:solidFill>
                <a:latin typeface="Arial"/>
                <a:cs typeface="Arial"/>
              </a:rPr>
              <a:t> </a:t>
            </a:r>
            <a:r>
              <a:rPr sz="900" kern="0" spc="30" dirty="0">
                <a:solidFill>
                  <a:srgbClr val="4B4D4F"/>
                </a:solidFill>
                <a:latin typeface="Arial"/>
                <a:cs typeface="Arial"/>
              </a:rPr>
              <a:t>for</a:t>
            </a:r>
            <a:r>
              <a:rPr sz="900" kern="0" spc="135" dirty="0">
                <a:solidFill>
                  <a:srgbClr val="4B4D4F"/>
                </a:solidFill>
                <a:latin typeface="Arial"/>
                <a:cs typeface="Arial"/>
              </a:rPr>
              <a:t> </a:t>
            </a:r>
            <a:r>
              <a:rPr sz="900" kern="0" spc="30" dirty="0">
                <a:solidFill>
                  <a:srgbClr val="4B4D4F"/>
                </a:solidFill>
                <a:latin typeface="Arial"/>
                <a:cs typeface="Arial"/>
              </a:rPr>
              <a:t>investors</a:t>
            </a:r>
            <a:r>
              <a:rPr sz="900" kern="0" spc="143" dirty="0">
                <a:solidFill>
                  <a:srgbClr val="4B4D4F"/>
                </a:solidFill>
                <a:latin typeface="Arial"/>
                <a:cs typeface="Arial"/>
              </a:rPr>
              <a:t> </a:t>
            </a:r>
            <a:r>
              <a:rPr sz="900" kern="0" spc="30" dirty="0">
                <a:solidFill>
                  <a:srgbClr val="4B4D4F"/>
                </a:solidFill>
                <a:latin typeface="Arial"/>
                <a:cs typeface="Arial"/>
              </a:rPr>
              <a:t>who</a:t>
            </a:r>
            <a:r>
              <a:rPr sz="900" kern="0" spc="127" dirty="0">
                <a:solidFill>
                  <a:srgbClr val="4B4D4F"/>
                </a:solidFill>
                <a:latin typeface="Arial"/>
                <a:cs typeface="Arial"/>
              </a:rPr>
              <a:t> </a:t>
            </a:r>
            <a:r>
              <a:rPr sz="900" kern="0" spc="30" dirty="0">
                <a:solidFill>
                  <a:srgbClr val="4B4D4F"/>
                </a:solidFill>
                <a:latin typeface="Arial"/>
                <a:cs typeface="Arial"/>
              </a:rPr>
              <a:t>are</a:t>
            </a:r>
            <a:r>
              <a:rPr sz="900" kern="0" spc="150" dirty="0">
                <a:solidFill>
                  <a:srgbClr val="4B4D4F"/>
                </a:solidFill>
                <a:latin typeface="Arial"/>
                <a:cs typeface="Arial"/>
              </a:rPr>
              <a:t> </a:t>
            </a:r>
            <a:r>
              <a:rPr sz="900" kern="0" spc="30" dirty="0">
                <a:solidFill>
                  <a:srgbClr val="4B4D4F"/>
                </a:solidFill>
                <a:latin typeface="Arial"/>
                <a:cs typeface="Arial"/>
              </a:rPr>
              <a:t>reluctant</a:t>
            </a:r>
            <a:r>
              <a:rPr sz="900" kern="0" spc="143" dirty="0">
                <a:solidFill>
                  <a:srgbClr val="4B4D4F"/>
                </a:solidFill>
                <a:latin typeface="Arial"/>
                <a:cs typeface="Arial"/>
              </a:rPr>
              <a:t> </a:t>
            </a:r>
            <a:r>
              <a:rPr sz="900" kern="0" spc="75" dirty="0">
                <a:solidFill>
                  <a:srgbClr val="4B4D4F"/>
                </a:solidFill>
                <a:latin typeface="Arial"/>
                <a:cs typeface="Arial"/>
              </a:rPr>
              <a:t>to</a:t>
            </a:r>
            <a:r>
              <a:rPr sz="900" kern="0" spc="120" dirty="0">
                <a:solidFill>
                  <a:srgbClr val="4B4D4F"/>
                </a:solidFill>
                <a:latin typeface="Arial"/>
                <a:cs typeface="Arial"/>
              </a:rPr>
              <a:t> </a:t>
            </a:r>
            <a:r>
              <a:rPr sz="900" kern="0" spc="-30" dirty="0">
                <a:solidFill>
                  <a:srgbClr val="4B4D4F"/>
                </a:solidFill>
                <a:latin typeface="Arial"/>
                <a:cs typeface="Arial"/>
              </a:rPr>
              <a:t>risk</a:t>
            </a:r>
            <a:r>
              <a:rPr sz="900" kern="0" spc="75" dirty="0">
                <a:solidFill>
                  <a:srgbClr val="4B4D4F"/>
                </a:solidFill>
                <a:latin typeface="Arial"/>
                <a:cs typeface="Arial"/>
              </a:rPr>
              <a:t> short-term</a:t>
            </a:r>
            <a:r>
              <a:rPr sz="900" kern="0" spc="165" dirty="0">
                <a:solidFill>
                  <a:srgbClr val="4B4D4F"/>
                </a:solidFill>
                <a:latin typeface="Arial"/>
                <a:cs typeface="Arial"/>
              </a:rPr>
              <a:t> </a:t>
            </a:r>
            <a:r>
              <a:rPr sz="900" kern="0" spc="15" dirty="0">
                <a:solidFill>
                  <a:srgbClr val="4B4D4F"/>
                </a:solidFill>
                <a:latin typeface="Arial"/>
                <a:cs typeface="Arial"/>
              </a:rPr>
              <a:t>losses</a:t>
            </a:r>
            <a:r>
              <a:rPr sz="900" kern="0" spc="135" dirty="0">
                <a:solidFill>
                  <a:srgbClr val="4B4D4F"/>
                </a:solidFill>
                <a:latin typeface="Arial"/>
                <a:cs typeface="Arial"/>
              </a:rPr>
              <a:t> </a:t>
            </a:r>
            <a:r>
              <a:rPr sz="900" kern="0" spc="15" dirty="0">
                <a:solidFill>
                  <a:srgbClr val="4B4D4F"/>
                </a:solidFill>
                <a:latin typeface="Arial"/>
                <a:cs typeface="Arial"/>
              </a:rPr>
              <a:t>or</a:t>
            </a:r>
            <a:r>
              <a:rPr sz="900" kern="0" spc="158" dirty="0">
                <a:solidFill>
                  <a:srgbClr val="4B4D4F"/>
                </a:solidFill>
                <a:latin typeface="Arial"/>
                <a:cs typeface="Arial"/>
              </a:rPr>
              <a:t> </a:t>
            </a:r>
            <a:r>
              <a:rPr sz="900" kern="0" spc="15" dirty="0">
                <a:solidFill>
                  <a:srgbClr val="4B4D4F"/>
                </a:solidFill>
                <a:latin typeface="Arial"/>
                <a:cs typeface="Arial"/>
              </a:rPr>
              <a:t>who</a:t>
            </a:r>
            <a:r>
              <a:rPr sz="900" kern="0" spc="143" dirty="0">
                <a:solidFill>
                  <a:srgbClr val="4B4D4F"/>
                </a:solidFill>
                <a:latin typeface="Arial"/>
                <a:cs typeface="Arial"/>
              </a:rPr>
              <a:t> </a:t>
            </a:r>
            <a:r>
              <a:rPr sz="900" kern="0" spc="15" dirty="0">
                <a:solidFill>
                  <a:srgbClr val="4B4D4F"/>
                </a:solidFill>
                <a:latin typeface="Arial"/>
                <a:cs typeface="Arial"/>
              </a:rPr>
              <a:t>will</a:t>
            </a:r>
            <a:r>
              <a:rPr sz="900" kern="0" spc="158" dirty="0">
                <a:solidFill>
                  <a:srgbClr val="4B4D4F"/>
                </a:solidFill>
                <a:latin typeface="Arial"/>
                <a:cs typeface="Arial"/>
              </a:rPr>
              <a:t> </a:t>
            </a:r>
            <a:r>
              <a:rPr sz="900" kern="0" spc="15" dirty="0">
                <a:solidFill>
                  <a:srgbClr val="4B4D4F"/>
                </a:solidFill>
                <a:latin typeface="Arial"/>
                <a:cs typeface="Arial"/>
              </a:rPr>
              <a:t>need</a:t>
            </a:r>
            <a:r>
              <a:rPr sz="900" kern="0" spc="135" dirty="0">
                <a:solidFill>
                  <a:srgbClr val="4B4D4F"/>
                </a:solidFill>
                <a:latin typeface="Arial"/>
                <a:cs typeface="Arial"/>
              </a:rPr>
              <a:t> </a:t>
            </a:r>
            <a:r>
              <a:rPr sz="900" kern="0" spc="75" dirty="0">
                <a:solidFill>
                  <a:srgbClr val="4B4D4F"/>
                </a:solidFill>
                <a:latin typeface="Arial"/>
                <a:cs typeface="Arial"/>
              </a:rPr>
              <a:t>to</a:t>
            </a:r>
            <a:r>
              <a:rPr sz="900" kern="0" spc="143" dirty="0">
                <a:solidFill>
                  <a:srgbClr val="4B4D4F"/>
                </a:solidFill>
                <a:latin typeface="Arial"/>
                <a:cs typeface="Arial"/>
              </a:rPr>
              <a:t> </a:t>
            </a:r>
            <a:r>
              <a:rPr sz="900" kern="0" spc="15" dirty="0">
                <a:solidFill>
                  <a:srgbClr val="4B4D4F"/>
                </a:solidFill>
                <a:latin typeface="Arial"/>
                <a:cs typeface="Arial"/>
              </a:rPr>
              <a:t>pay</a:t>
            </a:r>
            <a:r>
              <a:rPr sz="900" kern="0" spc="143" dirty="0">
                <a:solidFill>
                  <a:srgbClr val="4B4D4F"/>
                </a:solidFill>
                <a:latin typeface="Arial"/>
                <a:cs typeface="Arial"/>
              </a:rPr>
              <a:t> </a:t>
            </a:r>
            <a:r>
              <a:rPr sz="900" kern="0" spc="15" dirty="0">
                <a:solidFill>
                  <a:srgbClr val="4B4D4F"/>
                </a:solidFill>
                <a:latin typeface="Arial"/>
                <a:cs typeface="Arial"/>
              </a:rPr>
              <a:t>for</a:t>
            </a:r>
            <a:r>
              <a:rPr sz="900" kern="0" spc="150" dirty="0">
                <a:solidFill>
                  <a:srgbClr val="4B4D4F"/>
                </a:solidFill>
                <a:latin typeface="Arial"/>
                <a:cs typeface="Arial"/>
              </a:rPr>
              <a:t> </a:t>
            </a:r>
            <a:r>
              <a:rPr sz="900" kern="0" spc="15" dirty="0">
                <a:solidFill>
                  <a:srgbClr val="4B4D4F"/>
                </a:solidFill>
                <a:latin typeface="Arial"/>
                <a:cs typeface="Arial"/>
              </a:rPr>
              <a:t>financial</a:t>
            </a:r>
            <a:r>
              <a:rPr sz="900" kern="0" spc="188" dirty="0">
                <a:solidFill>
                  <a:srgbClr val="4B4D4F"/>
                </a:solidFill>
                <a:latin typeface="Arial"/>
                <a:cs typeface="Arial"/>
              </a:rPr>
              <a:t> </a:t>
            </a:r>
            <a:r>
              <a:rPr sz="900" kern="0" spc="-15" dirty="0">
                <a:solidFill>
                  <a:srgbClr val="4B4D4F"/>
                </a:solidFill>
                <a:latin typeface="Arial"/>
                <a:cs typeface="Arial"/>
              </a:rPr>
              <a:t>goals</a:t>
            </a:r>
            <a:r>
              <a:rPr sz="900" kern="0" spc="750" dirty="0">
                <a:solidFill>
                  <a:srgbClr val="4B4D4F"/>
                </a:solidFill>
                <a:latin typeface="Arial"/>
                <a:cs typeface="Arial"/>
              </a:rPr>
              <a:t> </a:t>
            </a:r>
            <a:r>
              <a:rPr sz="900" kern="0" spc="15" dirty="0">
                <a:solidFill>
                  <a:srgbClr val="4B4D4F"/>
                </a:solidFill>
                <a:latin typeface="Arial"/>
                <a:cs typeface="Arial"/>
              </a:rPr>
              <a:t>in</a:t>
            </a:r>
            <a:r>
              <a:rPr sz="900" kern="0" spc="171" dirty="0">
                <a:solidFill>
                  <a:srgbClr val="4B4D4F"/>
                </a:solidFill>
                <a:latin typeface="Arial"/>
                <a:cs typeface="Arial"/>
              </a:rPr>
              <a:t> </a:t>
            </a:r>
            <a:r>
              <a:rPr sz="900" kern="0" spc="15" dirty="0">
                <a:solidFill>
                  <a:srgbClr val="4B4D4F"/>
                </a:solidFill>
                <a:latin typeface="Arial"/>
                <a:cs typeface="Arial"/>
              </a:rPr>
              <a:t>the</a:t>
            </a:r>
            <a:r>
              <a:rPr sz="900" kern="0" spc="171" dirty="0">
                <a:solidFill>
                  <a:srgbClr val="4B4D4F"/>
                </a:solidFill>
                <a:latin typeface="Arial"/>
                <a:cs typeface="Arial"/>
              </a:rPr>
              <a:t> </a:t>
            </a:r>
            <a:r>
              <a:rPr sz="900" kern="0" spc="15" dirty="0">
                <a:solidFill>
                  <a:srgbClr val="4B4D4F"/>
                </a:solidFill>
                <a:latin typeface="Arial"/>
                <a:cs typeface="Arial"/>
              </a:rPr>
              <a:t>near</a:t>
            </a:r>
            <a:r>
              <a:rPr sz="900" kern="0" spc="180" dirty="0">
                <a:solidFill>
                  <a:srgbClr val="4B4D4F"/>
                </a:solidFill>
                <a:latin typeface="Arial"/>
                <a:cs typeface="Arial"/>
              </a:rPr>
              <a:t> </a:t>
            </a:r>
            <a:r>
              <a:rPr sz="900" kern="0" spc="15" dirty="0">
                <a:solidFill>
                  <a:srgbClr val="4B4D4F"/>
                </a:solidFill>
                <a:latin typeface="Arial"/>
                <a:cs typeface="Arial"/>
              </a:rPr>
              <a:t>term,</a:t>
            </a:r>
            <a:r>
              <a:rPr sz="900" kern="0" spc="195" dirty="0">
                <a:solidFill>
                  <a:srgbClr val="4B4D4F"/>
                </a:solidFill>
                <a:latin typeface="Arial"/>
                <a:cs typeface="Arial"/>
              </a:rPr>
              <a:t> </a:t>
            </a:r>
            <a:r>
              <a:rPr sz="900" kern="0" spc="75" dirty="0">
                <a:solidFill>
                  <a:srgbClr val="4B4D4F"/>
                </a:solidFill>
                <a:latin typeface="Arial"/>
                <a:cs typeface="Arial"/>
              </a:rPr>
              <a:t>but</a:t>
            </a:r>
            <a:r>
              <a:rPr sz="900" kern="0" spc="171" dirty="0">
                <a:solidFill>
                  <a:srgbClr val="4B4D4F"/>
                </a:solidFill>
                <a:latin typeface="Arial"/>
                <a:cs typeface="Arial"/>
              </a:rPr>
              <a:t> </a:t>
            </a:r>
            <a:r>
              <a:rPr sz="900" kern="0" spc="15" dirty="0">
                <a:solidFill>
                  <a:srgbClr val="4B4D4F"/>
                </a:solidFill>
                <a:latin typeface="Arial"/>
                <a:cs typeface="Arial"/>
              </a:rPr>
              <a:t>who</a:t>
            </a:r>
            <a:r>
              <a:rPr sz="900" kern="0" spc="171" dirty="0">
                <a:solidFill>
                  <a:srgbClr val="4B4D4F"/>
                </a:solidFill>
                <a:latin typeface="Arial"/>
                <a:cs typeface="Arial"/>
              </a:rPr>
              <a:t> </a:t>
            </a:r>
            <a:r>
              <a:rPr sz="900" kern="0" spc="15" dirty="0">
                <a:solidFill>
                  <a:srgbClr val="4B4D4F"/>
                </a:solidFill>
                <a:latin typeface="Arial"/>
                <a:cs typeface="Arial"/>
              </a:rPr>
              <a:t>still</a:t>
            </a:r>
            <a:r>
              <a:rPr sz="900" kern="0" spc="195" dirty="0">
                <a:solidFill>
                  <a:srgbClr val="4B4D4F"/>
                </a:solidFill>
                <a:latin typeface="Arial"/>
                <a:cs typeface="Arial"/>
              </a:rPr>
              <a:t> </a:t>
            </a:r>
            <a:r>
              <a:rPr sz="900" kern="0" spc="15" dirty="0">
                <a:solidFill>
                  <a:srgbClr val="4B4D4F"/>
                </a:solidFill>
                <a:latin typeface="Arial"/>
                <a:cs typeface="Arial"/>
              </a:rPr>
              <a:t>seek</a:t>
            </a:r>
            <a:r>
              <a:rPr sz="900" kern="0" spc="195" dirty="0">
                <a:solidFill>
                  <a:srgbClr val="4B4D4F"/>
                </a:solidFill>
                <a:latin typeface="Arial"/>
                <a:cs typeface="Arial"/>
              </a:rPr>
              <a:t> </a:t>
            </a:r>
            <a:r>
              <a:rPr sz="900" kern="0" spc="15" dirty="0">
                <a:solidFill>
                  <a:srgbClr val="4B4D4F"/>
                </a:solidFill>
                <a:latin typeface="Arial"/>
                <a:cs typeface="Arial"/>
              </a:rPr>
              <a:t>modest</a:t>
            </a:r>
            <a:r>
              <a:rPr sz="900" kern="0" spc="171" dirty="0">
                <a:solidFill>
                  <a:srgbClr val="4B4D4F"/>
                </a:solidFill>
                <a:latin typeface="Arial"/>
                <a:cs typeface="Arial"/>
              </a:rPr>
              <a:t> </a:t>
            </a:r>
            <a:r>
              <a:rPr sz="900" kern="0" spc="-15" dirty="0">
                <a:solidFill>
                  <a:srgbClr val="4B4D4F"/>
                </a:solidFill>
                <a:latin typeface="Arial"/>
                <a:cs typeface="Arial"/>
              </a:rPr>
              <a:t>capital</a:t>
            </a:r>
            <a:r>
              <a:rPr sz="900" kern="0" spc="750" dirty="0">
                <a:solidFill>
                  <a:srgbClr val="4B4D4F"/>
                </a:solidFill>
                <a:latin typeface="Arial"/>
                <a:cs typeface="Arial"/>
              </a:rPr>
              <a:t>  </a:t>
            </a:r>
            <a:r>
              <a:rPr sz="900" kern="0" spc="-15" dirty="0">
                <a:solidFill>
                  <a:srgbClr val="4B4D4F"/>
                </a:solidFill>
                <a:latin typeface="Arial"/>
                <a:cs typeface="Arial"/>
              </a:rPr>
              <a:t>appreciation.</a:t>
            </a:r>
            <a:endParaRPr sz="900" kern="0">
              <a:solidFill>
                <a:sysClr val="windowText" lastClr="000000"/>
              </a:solidFill>
              <a:latin typeface="Arial"/>
              <a:cs typeface="Arial"/>
            </a:endParaRPr>
          </a:p>
        </p:txBody>
      </p:sp>
      <p:sp>
        <p:nvSpPr>
          <p:cNvPr id="32" name="object 32"/>
          <p:cNvSpPr/>
          <p:nvPr/>
        </p:nvSpPr>
        <p:spPr>
          <a:xfrm>
            <a:off x="8391924" y="3969372"/>
            <a:ext cx="150495" cy="150495"/>
          </a:xfrm>
          <a:custGeom>
            <a:avLst/>
            <a:gdLst/>
            <a:ahLst/>
            <a:cxnLst/>
            <a:rect l="l" t="t" r="r" b="b"/>
            <a:pathLst>
              <a:path w="100329" h="100330">
                <a:moveTo>
                  <a:pt x="0" y="0"/>
                </a:moveTo>
                <a:lnTo>
                  <a:pt x="99758" y="0"/>
                </a:lnTo>
                <a:lnTo>
                  <a:pt x="99758" y="99758"/>
                </a:lnTo>
                <a:lnTo>
                  <a:pt x="0" y="99758"/>
                </a:lnTo>
                <a:lnTo>
                  <a:pt x="0" y="0"/>
                </a:lnTo>
                <a:close/>
              </a:path>
            </a:pathLst>
          </a:custGeom>
          <a:ln w="3175">
            <a:solidFill>
              <a:srgbClr val="4B4D4F"/>
            </a:solidFill>
          </a:ln>
        </p:spPr>
        <p:txBody>
          <a:bodyPr wrap="square" lIns="0" tIns="0" rIns="0" bIns="0" rtlCol="0"/>
          <a:lstStyle/>
          <a:p>
            <a:pPr defTabSz="1371600"/>
            <a:endParaRPr sz="2700" kern="0">
              <a:solidFill>
                <a:sysClr val="windowText" lastClr="000000"/>
              </a:solidFill>
            </a:endParaRPr>
          </a:p>
        </p:txBody>
      </p:sp>
      <p:sp>
        <p:nvSpPr>
          <p:cNvPr id="33" name="object 33"/>
          <p:cNvSpPr txBox="1"/>
          <p:nvPr/>
        </p:nvSpPr>
        <p:spPr>
          <a:xfrm>
            <a:off x="8590430" y="5053522"/>
            <a:ext cx="3504248" cy="987194"/>
          </a:xfrm>
          <a:prstGeom prst="rect">
            <a:avLst/>
          </a:prstGeom>
        </p:spPr>
        <p:txBody>
          <a:bodyPr vert="horz" wrap="square" lIns="0" tIns="52388" rIns="0" bIns="0" rtlCol="0">
            <a:spAutoFit/>
          </a:bodyPr>
          <a:lstStyle/>
          <a:p>
            <a:pPr marL="32385" defTabSz="1371600">
              <a:spcBef>
                <a:spcPts val="413"/>
              </a:spcBef>
            </a:pPr>
            <a:r>
              <a:rPr sz="1200" b="1" kern="0" dirty="0">
                <a:solidFill>
                  <a:srgbClr val="F9A11B"/>
                </a:solidFill>
                <a:latin typeface="Arial"/>
                <a:cs typeface="Arial"/>
              </a:rPr>
              <a:t>Balanced</a:t>
            </a:r>
            <a:r>
              <a:rPr sz="1200" b="1" kern="0" spc="68" dirty="0">
                <a:solidFill>
                  <a:srgbClr val="F9A11B"/>
                </a:solidFill>
                <a:latin typeface="Arial"/>
                <a:cs typeface="Arial"/>
              </a:rPr>
              <a:t> </a:t>
            </a:r>
            <a:r>
              <a:rPr sz="1200" b="1" kern="0" spc="-15" dirty="0">
                <a:solidFill>
                  <a:srgbClr val="F9A11B"/>
                </a:solidFill>
                <a:latin typeface="Arial"/>
                <a:cs typeface="Arial"/>
              </a:rPr>
              <a:t>Portfolio</a:t>
            </a:r>
            <a:endParaRPr sz="1200" kern="0">
              <a:solidFill>
                <a:sysClr val="windowText" lastClr="000000"/>
              </a:solidFill>
              <a:latin typeface="Arial"/>
              <a:cs typeface="Arial"/>
            </a:endParaRPr>
          </a:p>
          <a:p>
            <a:pPr marL="19050" marR="7620" indent="13335" defTabSz="1371600">
              <a:lnSpc>
                <a:spcPct val="107900"/>
              </a:lnSpc>
              <a:spcBef>
                <a:spcPts val="105"/>
              </a:spcBef>
            </a:pPr>
            <a:r>
              <a:rPr sz="900" kern="0" spc="30" dirty="0">
                <a:solidFill>
                  <a:srgbClr val="4B4D4F"/>
                </a:solidFill>
                <a:latin typeface="Arial"/>
                <a:cs typeface="Arial"/>
              </a:rPr>
              <a:t>Your</a:t>
            </a:r>
            <a:r>
              <a:rPr sz="900" kern="0" spc="75" dirty="0">
                <a:solidFill>
                  <a:srgbClr val="4B4D4F"/>
                </a:solidFill>
                <a:latin typeface="Arial"/>
                <a:cs typeface="Arial"/>
              </a:rPr>
              <a:t> </a:t>
            </a:r>
            <a:r>
              <a:rPr sz="900" kern="0" spc="30" dirty="0">
                <a:solidFill>
                  <a:srgbClr val="4B4D4F"/>
                </a:solidFill>
                <a:latin typeface="Arial"/>
                <a:cs typeface="Arial"/>
              </a:rPr>
              <a:t>recommended</a:t>
            </a:r>
            <a:r>
              <a:rPr sz="900" kern="0" spc="113" dirty="0">
                <a:solidFill>
                  <a:srgbClr val="4B4D4F"/>
                </a:solidFill>
                <a:latin typeface="Arial"/>
                <a:cs typeface="Arial"/>
              </a:rPr>
              <a:t> </a:t>
            </a:r>
            <a:r>
              <a:rPr sz="900" kern="0" spc="30" dirty="0">
                <a:solidFill>
                  <a:srgbClr val="4B4D4F"/>
                </a:solidFill>
                <a:latin typeface="Arial"/>
                <a:cs typeface="Arial"/>
              </a:rPr>
              <a:t>allocation</a:t>
            </a:r>
            <a:r>
              <a:rPr sz="900" kern="0" spc="127" dirty="0">
                <a:solidFill>
                  <a:srgbClr val="4B4D4F"/>
                </a:solidFill>
                <a:latin typeface="Arial"/>
                <a:cs typeface="Arial"/>
              </a:rPr>
              <a:t> </a:t>
            </a:r>
            <a:r>
              <a:rPr sz="900" kern="0" spc="30" dirty="0">
                <a:solidFill>
                  <a:srgbClr val="4B4D4F"/>
                </a:solidFill>
                <a:latin typeface="Arial"/>
                <a:cs typeface="Arial"/>
              </a:rPr>
              <a:t>is</a:t>
            </a:r>
            <a:r>
              <a:rPr sz="900" kern="0" spc="105" dirty="0">
                <a:solidFill>
                  <a:srgbClr val="4B4D4F"/>
                </a:solidFill>
                <a:latin typeface="Arial"/>
                <a:cs typeface="Arial"/>
              </a:rPr>
              <a:t> </a:t>
            </a:r>
            <a:r>
              <a:rPr sz="900" kern="0" spc="30" dirty="0">
                <a:solidFill>
                  <a:srgbClr val="4B4D4F"/>
                </a:solidFill>
                <a:latin typeface="Arial"/>
                <a:cs typeface="Arial"/>
              </a:rPr>
              <a:t>balanced.</a:t>
            </a:r>
            <a:r>
              <a:rPr sz="900" kern="0" spc="113" dirty="0">
                <a:solidFill>
                  <a:srgbClr val="4B4D4F"/>
                </a:solidFill>
                <a:latin typeface="Arial"/>
                <a:cs typeface="Arial"/>
              </a:rPr>
              <a:t> </a:t>
            </a:r>
            <a:r>
              <a:rPr sz="900" kern="0" spc="30" dirty="0">
                <a:solidFill>
                  <a:srgbClr val="4B4D4F"/>
                </a:solidFill>
                <a:latin typeface="Arial"/>
                <a:cs typeface="Arial"/>
              </a:rPr>
              <a:t>A</a:t>
            </a:r>
            <a:r>
              <a:rPr sz="900" kern="0" spc="90" dirty="0">
                <a:solidFill>
                  <a:srgbClr val="4B4D4F"/>
                </a:solidFill>
                <a:latin typeface="Arial"/>
                <a:cs typeface="Arial"/>
              </a:rPr>
              <a:t> </a:t>
            </a:r>
            <a:r>
              <a:rPr sz="900" kern="0" spc="30" dirty="0">
                <a:solidFill>
                  <a:srgbClr val="4B4D4F"/>
                </a:solidFill>
                <a:latin typeface="Arial"/>
                <a:cs typeface="Arial"/>
              </a:rPr>
              <a:t>balanced</a:t>
            </a:r>
            <a:r>
              <a:rPr sz="900" kern="0" spc="98" dirty="0">
                <a:solidFill>
                  <a:srgbClr val="4B4D4F"/>
                </a:solidFill>
                <a:latin typeface="Arial"/>
                <a:cs typeface="Arial"/>
              </a:rPr>
              <a:t> </a:t>
            </a:r>
            <a:r>
              <a:rPr sz="900" kern="0" spc="-30" dirty="0">
                <a:solidFill>
                  <a:srgbClr val="4B4D4F"/>
                </a:solidFill>
                <a:latin typeface="Arial"/>
                <a:cs typeface="Arial"/>
              </a:rPr>
              <a:t>asset</a:t>
            </a:r>
            <a:r>
              <a:rPr sz="900" kern="0" spc="750" dirty="0">
                <a:solidFill>
                  <a:srgbClr val="4B4D4F"/>
                </a:solidFill>
                <a:latin typeface="Arial"/>
                <a:cs typeface="Arial"/>
              </a:rPr>
              <a:t> </a:t>
            </a:r>
            <a:r>
              <a:rPr sz="900" kern="0" spc="15" dirty="0">
                <a:solidFill>
                  <a:srgbClr val="4B4D4F"/>
                </a:solidFill>
                <a:latin typeface="Arial"/>
                <a:cs typeface="Arial"/>
              </a:rPr>
              <a:t>mix</a:t>
            </a:r>
            <a:r>
              <a:rPr sz="900" kern="0" spc="248" dirty="0">
                <a:solidFill>
                  <a:srgbClr val="4B4D4F"/>
                </a:solidFill>
                <a:latin typeface="Arial"/>
                <a:cs typeface="Arial"/>
              </a:rPr>
              <a:t> </a:t>
            </a:r>
            <a:r>
              <a:rPr sz="900" kern="0" spc="15" dirty="0">
                <a:solidFill>
                  <a:srgbClr val="4B4D4F"/>
                </a:solidFill>
                <a:latin typeface="Arial"/>
                <a:cs typeface="Arial"/>
              </a:rPr>
              <a:t>strikes</a:t>
            </a:r>
            <a:r>
              <a:rPr sz="900" kern="0" spc="270" dirty="0">
                <a:solidFill>
                  <a:srgbClr val="4B4D4F"/>
                </a:solidFill>
                <a:latin typeface="Arial"/>
                <a:cs typeface="Arial"/>
              </a:rPr>
              <a:t> </a:t>
            </a:r>
            <a:r>
              <a:rPr sz="900" kern="0" spc="15" dirty="0">
                <a:solidFill>
                  <a:srgbClr val="4B4D4F"/>
                </a:solidFill>
                <a:latin typeface="Arial"/>
                <a:cs typeface="Arial"/>
              </a:rPr>
              <a:t>a</a:t>
            </a:r>
            <a:r>
              <a:rPr sz="900" kern="0" spc="233" dirty="0">
                <a:solidFill>
                  <a:srgbClr val="4B4D4F"/>
                </a:solidFill>
                <a:latin typeface="Arial"/>
                <a:cs typeface="Arial"/>
              </a:rPr>
              <a:t> </a:t>
            </a:r>
            <a:r>
              <a:rPr sz="900" kern="0" spc="15" dirty="0">
                <a:solidFill>
                  <a:srgbClr val="4B4D4F"/>
                </a:solidFill>
                <a:latin typeface="Arial"/>
                <a:cs typeface="Arial"/>
              </a:rPr>
              <a:t>middle-</a:t>
            </a:r>
            <a:r>
              <a:rPr sz="900" kern="0" spc="98" dirty="0">
                <a:solidFill>
                  <a:srgbClr val="4B4D4F"/>
                </a:solidFill>
                <a:latin typeface="Arial"/>
                <a:cs typeface="Arial"/>
              </a:rPr>
              <a:t>of-</a:t>
            </a:r>
            <a:r>
              <a:rPr sz="900" kern="0" spc="15" dirty="0">
                <a:solidFill>
                  <a:srgbClr val="4B4D4F"/>
                </a:solidFill>
                <a:latin typeface="Arial"/>
                <a:cs typeface="Arial"/>
              </a:rPr>
              <a:t>the</a:t>
            </a:r>
            <a:r>
              <a:rPr sz="900" kern="0" spc="240" dirty="0">
                <a:solidFill>
                  <a:srgbClr val="4B4D4F"/>
                </a:solidFill>
                <a:latin typeface="Arial"/>
                <a:cs typeface="Arial"/>
              </a:rPr>
              <a:t> </a:t>
            </a:r>
            <a:r>
              <a:rPr sz="900" kern="0" spc="15" dirty="0">
                <a:solidFill>
                  <a:srgbClr val="4B4D4F"/>
                </a:solidFill>
                <a:latin typeface="Arial"/>
                <a:cs typeface="Arial"/>
              </a:rPr>
              <a:t>road</a:t>
            </a:r>
            <a:r>
              <a:rPr sz="900" kern="0" spc="263" dirty="0">
                <a:solidFill>
                  <a:srgbClr val="4B4D4F"/>
                </a:solidFill>
                <a:latin typeface="Arial"/>
                <a:cs typeface="Arial"/>
              </a:rPr>
              <a:t> </a:t>
            </a:r>
            <a:r>
              <a:rPr sz="900" kern="0" spc="15" dirty="0">
                <a:solidFill>
                  <a:srgbClr val="4B4D4F"/>
                </a:solidFill>
                <a:latin typeface="Arial"/>
                <a:cs typeface="Arial"/>
              </a:rPr>
              <a:t>path</a:t>
            </a:r>
            <a:r>
              <a:rPr sz="900" kern="0" spc="248" dirty="0">
                <a:solidFill>
                  <a:srgbClr val="4B4D4F"/>
                </a:solidFill>
                <a:latin typeface="Arial"/>
                <a:cs typeface="Arial"/>
              </a:rPr>
              <a:t> </a:t>
            </a:r>
            <a:r>
              <a:rPr sz="900" kern="0" spc="15" dirty="0">
                <a:solidFill>
                  <a:srgbClr val="4B4D4F"/>
                </a:solidFill>
                <a:latin typeface="Arial"/>
                <a:cs typeface="Arial"/>
              </a:rPr>
              <a:t>between</a:t>
            </a:r>
            <a:r>
              <a:rPr sz="900" kern="0" spc="240" dirty="0">
                <a:solidFill>
                  <a:srgbClr val="4B4D4F"/>
                </a:solidFill>
                <a:latin typeface="Arial"/>
                <a:cs typeface="Arial"/>
              </a:rPr>
              <a:t> </a:t>
            </a:r>
            <a:r>
              <a:rPr sz="900" kern="0" spc="15" dirty="0">
                <a:solidFill>
                  <a:srgbClr val="4B4D4F"/>
                </a:solidFill>
                <a:latin typeface="Arial"/>
                <a:cs typeface="Arial"/>
              </a:rPr>
              <a:t>stocks</a:t>
            </a:r>
            <a:r>
              <a:rPr sz="900" kern="0" spc="233" dirty="0">
                <a:solidFill>
                  <a:srgbClr val="4B4D4F"/>
                </a:solidFill>
                <a:latin typeface="Arial"/>
                <a:cs typeface="Arial"/>
              </a:rPr>
              <a:t> </a:t>
            </a:r>
            <a:r>
              <a:rPr sz="900" kern="0" spc="-38" dirty="0">
                <a:solidFill>
                  <a:srgbClr val="4B4D4F"/>
                </a:solidFill>
                <a:latin typeface="Arial"/>
                <a:cs typeface="Arial"/>
              </a:rPr>
              <a:t>and</a:t>
            </a:r>
            <a:r>
              <a:rPr sz="900" kern="0" spc="750" dirty="0">
                <a:solidFill>
                  <a:srgbClr val="4B4D4F"/>
                </a:solidFill>
                <a:latin typeface="Arial"/>
                <a:cs typeface="Arial"/>
              </a:rPr>
              <a:t> </a:t>
            </a:r>
            <a:r>
              <a:rPr sz="900" kern="0" spc="30" dirty="0">
                <a:solidFill>
                  <a:srgbClr val="4B4D4F"/>
                </a:solidFill>
                <a:latin typeface="Arial"/>
                <a:cs typeface="Arial"/>
              </a:rPr>
              <a:t>fixed-</a:t>
            </a:r>
            <a:r>
              <a:rPr sz="900" kern="0" spc="158" dirty="0">
                <a:solidFill>
                  <a:srgbClr val="4B4D4F"/>
                </a:solidFill>
                <a:latin typeface="Arial"/>
                <a:cs typeface="Arial"/>
              </a:rPr>
              <a:t> </a:t>
            </a:r>
            <a:r>
              <a:rPr sz="900" kern="0" spc="30" dirty="0">
                <a:solidFill>
                  <a:srgbClr val="4B4D4F"/>
                </a:solidFill>
                <a:latin typeface="Arial"/>
                <a:cs typeface="Arial"/>
              </a:rPr>
              <a:t>income</a:t>
            </a:r>
            <a:r>
              <a:rPr sz="900" kern="0" spc="203" dirty="0">
                <a:solidFill>
                  <a:srgbClr val="4B4D4F"/>
                </a:solidFill>
                <a:latin typeface="Arial"/>
                <a:cs typeface="Arial"/>
              </a:rPr>
              <a:t> </a:t>
            </a:r>
            <a:r>
              <a:rPr sz="900" kern="0" spc="30" dirty="0">
                <a:solidFill>
                  <a:srgbClr val="4B4D4F"/>
                </a:solidFill>
                <a:latin typeface="Arial"/>
                <a:cs typeface="Arial"/>
              </a:rPr>
              <a:t>investments.</a:t>
            </a:r>
            <a:r>
              <a:rPr sz="900" kern="0" spc="217" dirty="0">
                <a:solidFill>
                  <a:srgbClr val="4B4D4F"/>
                </a:solidFill>
                <a:latin typeface="Arial"/>
                <a:cs typeface="Arial"/>
              </a:rPr>
              <a:t> </a:t>
            </a:r>
            <a:r>
              <a:rPr sz="900" kern="0" spc="30" dirty="0">
                <a:solidFill>
                  <a:srgbClr val="4B4D4F"/>
                </a:solidFill>
                <a:latin typeface="Arial"/>
                <a:cs typeface="Arial"/>
              </a:rPr>
              <a:t>It’s</a:t>
            </a:r>
            <a:r>
              <a:rPr sz="900" kern="0" spc="113" dirty="0">
                <a:solidFill>
                  <a:srgbClr val="4B4D4F"/>
                </a:solidFill>
                <a:latin typeface="Arial"/>
                <a:cs typeface="Arial"/>
              </a:rPr>
              <a:t> </a:t>
            </a:r>
            <a:r>
              <a:rPr sz="900" kern="0" spc="30" dirty="0">
                <a:solidFill>
                  <a:srgbClr val="4B4D4F"/>
                </a:solidFill>
                <a:latin typeface="Arial"/>
                <a:cs typeface="Arial"/>
              </a:rPr>
              <a:t>appropriate</a:t>
            </a:r>
            <a:r>
              <a:rPr sz="900" kern="0" spc="255" dirty="0">
                <a:solidFill>
                  <a:srgbClr val="4B4D4F"/>
                </a:solidFill>
                <a:latin typeface="Arial"/>
                <a:cs typeface="Arial"/>
              </a:rPr>
              <a:t> </a:t>
            </a:r>
            <a:r>
              <a:rPr sz="900" kern="0" spc="30" dirty="0">
                <a:solidFill>
                  <a:srgbClr val="4B4D4F"/>
                </a:solidFill>
                <a:latin typeface="Arial"/>
                <a:cs typeface="Arial"/>
              </a:rPr>
              <a:t>for</a:t>
            </a:r>
            <a:r>
              <a:rPr sz="900" kern="0" spc="188" dirty="0">
                <a:solidFill>
                  <a:srgbClr val="4B4D4F"/>
                </a:solidFill>
                <a:latin typeface="Arial"/>
                <a:cs typeface="Arial"/>
              </a:rPr>
              <a:t> </a:t>
            </a:r>
            <a:r>
              <a:rPr sz="900" kern="0" spc="30" dirty="0">
                <a:solidFill>
                  <a:srgbClr val="4B4D4F"/>
                </a:solidFill>
                <a:latin typeface="Arial"/>
                <a:cs typeface="Arial"/>
              </a:rPr>
              <a:t>investors</a:t>
            </a:r>
            <a:r>
              <a:rPr sz="900" kern="0" spc="210" dirty="0">
                <a:solidFill>
                  <a:srgbClr val="4B4D4F"/>
                </a:solidFill>
                <a:latin typeface="Arial"/>
                <a:cs typeface="Arial"/>
              </a:rPr>
              <a:t> </a:t>
            </a:r>
            <a:r>
              <a:rPr sz="900" kern="0" spc="-38" dirty="0">
                <a:solidFill>
                  <a:srgbClr val="4B4D4F"/>
                </a:solidFill>
                <a:latin typeface="Arial"/>
                <a:cs typeface="Arial"/>
              </a:rPr>
              <a:t>who</a:t>
            </a:r>
            <a:r>
              <a:rPr sz="900" kern="0" spc="750" dirty="0">
                <a:solidFill>
                  <a:srgbClr val="4B4D4F"/>
                </a:solidFill>
                <a:latin typeface="Arial"/>
                <a:cs typeface="Arial"/>
              </a:rPr>
              <a:t> </a:t>
            </a:r>
            <a:r>
              <a:rPr sz="900" kern="0" spc="30" dirty="0">
                <a:solidFill>
                  <a:srgbClr val="4B4D4F"/>
                </a:solidFill>
                <a:latin typeface="Arial"/>
                <a:cs typeface="Arial"/>
              </a:rPr>
              <a:t>seek</a:t>
            </a:r>
            <a:r>
              <a:rPr sz="900" kern="0" spc="105" dirty="0">
                <a:solidFill>
                  <a:srgbClr val="4B4D4F"/>
                </a:solidFill>
                <a:latin typeface="Arial"/>
                <a:cs typeface="Arial"/>
              </a:rPr>
              <a:t> </a:t>
            </a:r>
            <a:r>
              <a:rPr sz="900" kern="0" spc="30" dirty="0">
                <a:solidFill>
                  <a:srgbClr val="4B4D4F"/>
                </a:solidFill>
                <a:latin typeface="Arial"/>
                <a:cs typeface="Arial"/>
              </a:rPr>
              <a:t>growth</a:t>
            </a:r>
            <a:r>
              <a:rPr sz="900" kern="0" spc="135" dirty="0">
                <a:solidFill>
                  <a:srgbClr val="4B4D4F"/>
                </a:solidFill>
                <a:latin typeface="Arial"/>
                <a:cs typeface="Arial"/>
              </a:rPr>
              <a:t> </a:t>
            </a:r>
            <a:r>
              <a:rPr sz="900" kern="0" spc="30" dirty="0">
                <a:solidFill>
                  <a:srgbClr val="4B4D4F"/>
                </a:solidFill>
                <a:latin typeface="Arial"/>
                <a:cs typeface="Arial"/>
              </a:rPr>
              <a:t>in</a:t>
            </a:r>
            <a:r>
              <a:rPr sz="900" kern="0" spc="113" dirty="0">
                <a:solidFill>
                  <a:srgbClr val="4B4D4F"/>
                </a:solidFill>
                <a:latin typeface="Arial"/>
                <a:cs typeface="Arial"/>
              </a:rPr>
              <a:t> </a:t>
            </a:r>
            <a:r>
              <a:rPr sz="900" kern="0" spc="30" dirty="0">
                <a:solidFill>
                  <a:srgbClr val="4B4D4F"/>
                </a:solidFill>
                <a:latin typeface="Arial"/>
                <a:cs typeface="Arial"/>
              </a:rPr>
              <a:t>his/her</a:t>
            </a:r>
            <a:r>
              <a:rPr sz="900" kern="0" spc="150" dirty="0">
                <a:solidFill>
                  <a:srgbClr val="4B4D4F"/>
                </a:solidFill>
                <a:latin typeface="Arial"/>
                <a:cs typeface="Arial"/>
              </a:rPr>
              <a:t> </a:t>
            </a:r>
            <a:r>
              <a:rPr sz="900" kern="0" spc="30" dirty="0">
                <a:solidFill>
                  <a:srgbClr val="4B4D4F"/>
                </a:solidFill>
                <a:latin typeface="Arial"/>
                <a:cs typeface="Arial"/>
              </a:rPr>
              <a:t>investments,</a:t>
            </a:r>
            <a:r>
              <a:rPr sz="900" kern="0" spc="135" dirty="0">
                <a:solidFill>
                  <a:srgbClr val="4B4D4F"/>
                </a:solidFill>
                <a:latin typeface="Arial"/>
                <a:cs typeface="Arial"/>
              </a:rPr>
              <a:t> </a:t>
            </a:r>
            <a:r>
              <a:rPr sz="900" kern="0" spc="75" dirty="0">
                <a:solidFill>
                  <a:srgbClr val="4B4D4F"/>
                </a:solidFill>
                <a:latin typeface="Arial"/>
                <a:cs typeface="Arial"/>
              </a:rPr>
              <a:t>but</a:t>
            </a:r>
            <a:r>
              <a:rPr sz="900" kern="0" spc="120" dirty="0">
                <a:solidFill>
                  <a:srgbClr val="4B4D4F"/>
                </a:solidFill>
                <a:latin typeface="Arial"/>
                <a:cs typeface="Arial"/>
              </a:rPr>
              <a:t> </a:t>
            </a:r>
            <a:r>
              <a:rPr sz="900" kern="0" spc="30" dirty="0">
                <a:solidFill>
                  <a:srgbClr val="4B4D4F"/>
                </a:solidFill>
                <a:latin typeface="Arial"/>
                <a:cs typeface="Arial"/>
              </a:rPr>
              <a:t>still</a:t>
            </a:r>
            <a:r>
              <a:rPr sz="900" kern="0" spc="135" dirty="0">
                <a:solidFill>
                  <a:srgbClr val="4B4D4F"/>
                </a:solidFill>
                <a:latin typeface="Arial"/>
                <a:cs typeface="Arial"/>
              </a:rPr>
              <a:t> </a:t>
            </a:r>
            <a:r>
              <a:rPr sz="900" kern="0" spc="30" dirty="0">
                <a:solidFill>
                  <a:srgbClr val="4B4D4F"/>
                </a:solidFill>
                <a:latin typeface="Arial"/>
                <a:cs typeface="Arial"/>
              </a:rPr>
              <a:t>desire</a:t>
            </a:r>
            <a:r>
              <a:rPr sz="900" kern="0" spc="158" dirty="0">
                <a:solidFill>
                  <a:srgbClr val="4B4D4F"/>
                </a:solidFill>
                <a:latin typeface="Arial"/>
                <a:cs typeface="Arial"/>
              </a:rPr>
              <a:t> </a:t>
            </a:r>
            <a:r>
              <a:rPr sz="900" kern="0" spc="30" dirty="0">
                <a:solidFill>
                  <a:srgbClr val="4B4D4F"/>
                </a:solidFill>
                <a:latin typeface="Arial"/>
                <a:cs typeface="Arial"/>
              </a:rPr>
              <a:t>a</a:t>
            </a:r>
            <a:r>
              <a:rPr sz="900" kern="0" spc="105" dirty="0">
                <a:solidFill>
                  <a:srgbClr val="4B4D4F"/>
                </a:solidFill>
                <a:latin typeface="Arial"/>
                <a:cs typeface="Arial"/>
              </a:rPr>
              <a:t> </a:t>
            </a:r>
            <a:r>
              <a:rPr sz="900" kern="0" spc="-15" dirty="0">
                <a:solidFill>
                  <a:srgbClr val="4B4D4F"/>
                </a:solidFill>
                <a:latin typeface="Arial"/>
                <a:cs typeface="Arial"/>
              </a:rPr>
              <a:t>cushion</a:t>
            </a:r>
            <a:r>
              <a:rPr sz="900" kern="0" spc="750" dirty="0">
                <a:solidFill>
                  <a:srgbClr val="4B4D4F"/>
                </a:solidFill>
                <a:latin typeface="Arial"/>
                <a:cs typeface="Arial"/>
              </a:rPr>
              <a:t> </a:t>
            </a:r>
            <a:r>
              <a:rPr sz="900" kern="0" spc="15" dirty="0">
                <a:solidFill>
                  <a:srgbClr val="4B4D4F"/>
                </a:solidFill>
                <a:latin typeface="Arial"/>
                <a:cs typeface="Arial"/>
              </a:rPr>
              <a:t>against</a:t>
            </a:r>
            <a:r>
              <a:rPr sz="900" kern="0" spc="188" dirty="0">
                <a:solidFill>
                  <a:srgbClr val="4B4D4F"/>
                </a:solidFill>
                <a:latin typeface="Arial"/>
                <a:cs typeface="Arial"/>
              </a:rPr>
              <a:t> </a:t>
            </a:r>
            <a:r>
              <a:rPr sz="900" kern="0" spc="15" dirty="0">
                <a:solidFill>
                  <a:srgbClr val="4B4D4F"/>
                </a:solidFill>
                <a:latin typeface="Arial"/>
                <a:cs typeface="Arial"/>
              </a:rPr>
              <a:t>excessive</a:t>
            </a:r>
            <a:r>
              <a:rPr sz="900" kern="0" spc="210" dirty="0">
                <a:solidFill>
                  <a:srgbClr val="4B4D4F"/>
                </a:solidFill>
                <a:latin typeface="Arial"/>
                <a:cs typeface="Arial"/>
              </a:rPr>
              <a:t> </a:t>
            </a:r>
            <a:r>
              <a:rPr sz="900" kern="0" spc="15" dirty="0">
                <a:solidFill>
                  <a:srgbClr val="4B4D4F"/>
                </a:solidFill>
                <a:latin typeface="Arial"/>
                <a:cs typeface="Arial"/>
              </a:rPr>
              <a:t>market</a:t>
            </a:r>
            <a:r>
              <a:rPr sz="900" kern="0" spc="171" dirty="0">
                <a:solidFill>
                  <a:srgbClr val="4B4D4F"/>
                </a:solidFill>
                <a:latin typeface="Arial"/>
                <a:cs typeface="Arial"/>
              </a:rPr>
              <a:t> </a:t>
            </a:r>
            <a:r>
              <a:rPr sz="900" kern="0" spc="-15" dirty="0">
                <a:solidFill>
                  <a:srgbClr val="4B4D4F"/>
                </a:solidFill>
                <a:latin typeface="Arial"/>
                <a:cs typeface="Arial"/>
              </a:rPr>
              <a:t>fluctuations.</a:t>
            </a:r>
            <a:endParaRPr sz="900" kern="0">
              <a:solidFill>
                <a:sysClr val="windowText" lastClr="000000"/>
              </a:solidFill>
              <a:latin typeface="Arial"/>
              <a:cs typeface="Arial"/>
            </a:endParaRPr>
          </a:p>
        </p:txBody>
      </p:sp>
      <p:sp>
        <p:nvSpPr>
          <p:cNvPr id="34" name="object 34"/>
          <p:cNvSpPr/>
          <p:nvPr/>
        </p:nvSpPr>
        <p:spPr>
          <a:xfrm>
            <a:off x="8391924" y="5138337"/>
            <a:ext cx="150495" cy="150495"/>
          </a:xfrm>
          <a:custGeom>
            <a:avLst/>
            <a:gdLst/>
            <a:ahLst/>
            <a:cxnLst/>
            <a:rect l="l" t="t" r="r" b="b"/>
            <a:pathLst>
              <a:path w="100329" h="100329">
                <a:moveTo>
                  <a:pt x="0" y="0"/>
                </a:moveTo>
                <a:lnTo>
                  <a:pt x="99758" y="0"/>
                </a:lnTo>
                <a:lnTo>
                  <a:pt x="99758" y="99758"/>
                </a:lnTo>
                <a:lnTo>
                  <a:pt x="0" y="99758"/>
                </a:lnTo>
                <a:lnTo>
                  <a:pt x="0" y="0"/>
                </a:lnTo>
                <a:close/>
              </a:path>
            </a:pathLst>
          </a:custGeom>
          <a:ln w="3175">
            <a:solidFill>
              <a:srgbClr val="4B4D4F"/>
            </a:solidFill>
          </a:ln>
        </p:spPr>
        <p:txBody>
          <a:bodyPr wrap="square" lIns="0" tIns="0" rIns="0" bIns="0" rtlCol="0"/>
          <a:lstStyle/>
          <a:p>
            <a:pPr defTabSz="1371600"/>
            <a:endParaRPr sz="2700" kern="0">
              <a:solidFill>
                <a:sysClr val="windowText" lastClr="000000"/>
              </a:solidFill>
            </a:endParaRPr>
          </a:p>
        </p:txBody>
      </p:sp>
      <p:sp>
        <p:nvSpPr>
          <p:cNvPr id="35" name="object 35"/>
          <p:cNvSpPr txBox="1"/>
          <p:nvPr/>
        </p:nvSpPr>
        <p:spPr>
          <a:xfrm>
            <a:off x="8590431" y="6362680"/>
            <a:ext cx="3408045" cy="837602"/>
          </a:xfrm>
          <a:prstGeom prst="rect">
            <a:avLst/>
          </a:prstGeom>
        </p:spPr>
        <p:txBody>
          <a:bodyPr vert="horz" wrap="square" lIns="0" tIns="52388" rIns="0" bIns="0" rtlCol="0">
            <a:spAutoFit/>
          </a:bodyPr>
          <a:lstStyle/>
          <a:p>
            <a:pPr marL="32385" defTabSz="1371600">
              <a:spcBef>
                <a:spcPts val="413"/>
              </a:spcBef>
            </a:pPr>
            <a:r>
              <a:rPr sz="1200" b="1" kern="0" dirty="0">
                <a:solidFill>
                  <a:srgbClr val="F16221"/>
                </a:solidFill>
                <a:latin typeface="Arial"/>
                <a:cs typeface="Arial"/>
              </a:rPr>
              <a:t>Growth</a:t>
            </a:r>
            <a:r>
              <a:rPr sz="1200" b="1" kern="0" spc="225" dirty="0">
                <a:solidFill>
                  <a:srgbClr val="F16221"/>
                </a:solidFill>
                <a:latin typeface="Arial"/>
                <a:cs typeface="Arial"/>
              </a:rPr>
              <a:t> </a:t>
            </a:r>
            <a:r>
              <a:rPr sz="1200" b="1" kern="0" spc="-15" dirty="0">
                <a:solidFill>
                  <a:srgbClr val="F16221"/>
                </a:solidFill>
                <a:latin typeface="Arial"/>
                <a:cs typeface="Arial"/>
              </a:rPr>
              <a:t>Portfolio</a:t>
            </a:r>
            <a:endParaRPr sz="1200" kern="0">
              <a:solidFill>
                <a:sysClr val="windowText" lastClr="000000"/>
              </a:solidFill>
              <a:latin typeface="Arial"/>
              <a:cs typeface="Arial"/>
            </a:endParaRPr>
          </a:p>
          <a:p>
            <a:pPr marL="19050" marR="7620" indent="13335" defTabSz="1371600">
              <a:lnSpc>
                <a:spcPct val="107800"/>
              </a:lnSpc>
              <a:spcBef>
                <a:spcPts val="105"/>
              </a:spcBef>
            </a:pPr>
            <a:r>
              <a:rPr sz="900" kern="0" spc="30" dirty="0">
                <a:solidFill>
                  <a:srgbClr val="4B4D4F"/>
                </a:solidFill>
                <a:latin typeface="Arial"/>
                <a:cs typeface="Arial"/>
              </a:rPr>
              <a:t>Your</a:t>
            </a:r>
            <a:r>
              <a:rPr sz="900" kern="0" spc="83" dirty="0">
                <a:solidFill>
                  <a:srgbClr val="4B4D4F"/>
                </a:solidFill>
                <a:latin typeface="Arial"/>
                <a:cs typeface="Arial"/>
              </a:rPr>
              <a:t> </a:t>
            </a:r>
            <a:r>
              <a:rPr sz="900" kern="0" spc="30" dirty="0">
                <a:solidFill>
                  <a:srgbClr val="4B4D4F"/>
                </a:solidFill>
                <a:latin typeface="Arial"/>
                <a:cs typeface="Arial"/>
              </a:rPr>
              <a:t>recommended</a:t>
            </a:r>
            <a:r>
              <a:rPr sz="900" kern="0" spc="127" dirty="0">
                <a:solidFill>
                  <a:srgbClr val="4B4D4F"/>
                </a:solidFill>
                <a:latin typeface="Arial"/>
                <a:cs typeface="Arial"/>
              </a:rPr>
              <a:t> </a:t>
            </a:r>
            <a:r>
              <a:rPr sz="900" kern="0" spc="30" dirty="0">
                <a:solidFill>
                  <a:srgbClr val="4B4D4F"/>
                </a:solidFill>
                <a:latin typeface="Arial"/>
                <a:cs typeface="Arial"/>
              </a:rPr>
              <a:t>allocation</a:t>
            </a:r>
            <a:r>
              <a:rPr sz="900" kern="0" spc="143" dirty="0">
                <a:solidFill>
                  <a:srgbClr val="4B4D4F"/>
                </a:solidFill>
                <a:latin typeface="Arial"/>
                <a:cs typeface="Arial"/>
              </a:rPr>
              <a:t> </a:t>
            </a:r>
            <a:r>
              <a:rPr sz="900" kern="0" spc="30" dirty="0">
                <a:solidFill>
                  <a:srgbClr val="4B4D4F"/>
                </a:solidFill>
                <a:latin typeface="Arial"/>
                <a:cs typeface="Arial"/>
              </a:rPr>
              <a:t>is</a:t>
            </a:r>
            <a:r>
              <a:rPr sz="900" kern="0" spc="113" dirty="0">
                <a:solidFill>
                  <a:srgbClr val="4B4D4F"/>
                </a:solidFill>
                <a:latin typeface="Arial"/>
                <a:cs typeface="Arial"/>
              </a:rPr>
              <a:t> </a:t>
            </a:r>
            <a:r>
              <a:rPr sz="900" kern="0" spc="30" dirty="0">
                <a:solidFill>
                  <a:srgbClr val="4B4D4F"/>
                </a:solidFill>
                <a:latin typeface="Arial"/>
                <a:cs typeface="Arial"/>
              </a:rPr>
              <a:t>stock</a:t>
            </a:r>
            <a:r>
              <a:rPr sz="900" kern="0" spc="83" dirty="0">
                <a:solidFill>
                  <a:srgbClr val="4B4D4F"/>
                </a:solidFill>
                <a:latin typeface="Arial"/>
                <a:cs typeface="Arial"/>
              </a:rPr>
              <a:t> </a:t>
            </a:r>
            <a:r>
              <a:rPr sz="900" kern="0" spc="30" dirty="0">
                <a:solidFill>
                  <a:srgbClr val="4B4D4F"/>
                </a:solidFill>
                <a:latin typeface="Arial"/>
                <a:cs typeface="Arial"/>
              </a:rPr>
              <a:t>heavy.</a:t>
            </a:r>
            <a:r>
              <a:rPr sz="900" kern="0" spc="90" dirty="0">
                <a:solidFill>
                  <a:srgbClr val="4B4D4F"/>
                </a:solidFill>
                <a:latin typeface="Arial"/>
                <a:cs typeface="Arial"/>
              </a:rPr>
              <a:t> </a:t>
            </a:r>
            <a:r>
              <a:rPr sz="900" kern="0" spc="75" dirty="0">
                <a:solidFill>
                  <a:srgbClr val="4B4D4F"/>
                </a:solidFill>
                <a:latin typeface="Arial"/>
                <a:cs typeface="Arial"/>
              </a:rPr>
              <a:t>It</a:t>
            </a:r>
            <a:r>
              <a:rPr sz="900" kern="0" spc="90" dirty="0">
                <a:solidFill>
                  <a:srgbClr val="4B4D4F"/>
                </a:solidFill>
                <a:latin typeface="Arial"/>
                <a:cs typeface="Arial"/>
              </a:rPr>
              <a:t> </a:t>
            </a:r>
            <a:r>
              <a:rPr sz="900" kern="0" spc="-15" dirty="0">
                <a:solidFill>
                  <a:srgbClr val="4B4D4F"/>
                </a:solidFill>
                <a:latin typeface="Arial"/>
                <a:cs typeface="Arial"/>
              </a:rPr>
              <a:t>entails</a:t>
            </a:r>
            <a:r>
              <a:rPr sz="900" kern="0" spc="750" dirty="0">
                <a:solidFill>
                  <a:srgbClr val="4B4D4F"/>
                </a:solidFill>
                <a:latin typeface="Arial"/>
                <a:cs typeface="Arial"/>
              </a:rPr>
              <a:t> </a:t>
            </a:r>
            <a:r>
              <a:rPr sz="900" kern="0" spc="15" dirty="0">
                <a:solidFill>
                  <a:srgbClr val="4B4D4F"/>
                </a:solidFill>
                <a:latin typeface="Arial"/>
                <a:cs typeface="Arial"/>
              </a:rPr>
              <a:t>above-</a:t>
            </a:r>
            <a:r>
              <a:rPr sz="900" kern="0" spc="143" dirty="0">
                <a:solidFill>
                  <a:srgbClr val="4B4D4F"/>
                </a:solidFill>
                <a:latin typeface="Arial"/>
                <a:cs typeface="Arial"/>
              </a:rPr>
              <a:t> </a:t>
            </a:r>
            <a:r>
              <a:rPr sz="900" kern="0" spc="15" dirty="0">
                <a:solidFill>
                  <a:srgbClr val="4B4D4F"/>
                </a:solidFill>
                <a:latin typeface="Arial"/>
                <a:cs typeface="Arial"/>
              </a:rPr>
              <a:t>average</a:t>
            </a:r>
            <a:r>
              <a:rPr sz="900" kern="0" spc="210" dirty="0">
                <a:solidFill>
                  <a:srgbClr val="4B4D4F"/>
                </a:solidFill>
                <a:latin typeface="Arial"/>
                <a:cs typeface="Arial"/>
              </a:rPr>
              <a:t> </a:t>
            </a:r>
            <a:r>
              <a:rPr sz="900" kern="0" spc="15" dirty="0">
                <a:solidFill>
                  <a:srgbClr val="4B4D4F"/>
                </a:solidFill>
                <a:latin typeface="Arial"/>
                <a:cs typeface="Arial"/>
              </a:rPr>
              <a:t>risk.</a:t>
            </a:r>
            <a:r>
              <a:rPr sz="900" kern="0" spc="180" dirty="0">
                <a:solidFill>
                  <a:srgbClr val="4B4D4F"/>
                </a:solidFill>
                <a:latin typeface="Arial"/>
                <a:cs typeface="Arial"/>
              </a:rPr>
              <a:t> </a:t>
            </a:r>
            <a:r>
              <a:rPr sz="900" kern="0" spc="75" dirty="0">
                <a:solidFill>
                  <a:srgbClr val="4B4D4F"/>
                </a:solidFill>
                <a:latin typeface="Arial"/>
                <a:cs typeface="Arial"/>
              </a:rPr>
              <a:t>It</a:t>
            </a:r>
            <a:r>
              <a:rPr sz="900" kern="0" spc="143" dirty="0">
                <a:solidFill>
                  <a:srgbClr val="4B4D4F"/>
                </a:solidFill>
                <a:latin typeface="Arial"/>
                <a:cs typeface="Arial"/>
              </a:rPr>
              <a:t> </a:t>
            </a:r>
            <a:r>
              <a:rPr sz="900" kern="0" spc="15" dirty="0">
                <a:solidFill>
                  <a:srgbClr val="4B4D4F"/>
                </a:solidFill>
                <a:latin typeface="Arial"/>
                <a:cs typeface="Arial"/>
              </a:rPr>
              <a:t>is</a:t>
            </a:r>
            <a:r>
              <a:rPr sz="900" kern="0" spc="171" dirty="0">
                <a:solidFill>
                  <a:srgbClr val="4B4D4F"/>
                </a:solidFill>
                <a:latin typeface="Arial"/>
                <a:cs typeface="Arial"/>
              </a:rPr>
              <a:t> </a:t>
            </a:r>
            <a:r>
              <a:rPr sz="900" kern="0" spc="15" dirty="0">
                <a:solidFill>
                  <a:srgbClr val="4B4D4F"/>
                </a:solidFill>
                <a:latin typeface="Arial"/>
                <a:cs typeface="Arial"/>
              </a:rPr>
              <a:t>intended</a:t>
            </a:r>
            <a:r>
              <a:rPr sz="900" kern="0" spc="180" dirty="0">
                <a:solidFill>
                  <a:srgbClr val="4B4D4F"/>
                </a:solidFill>
                <a:latin typeface="Arial"/>
                <a:cs typeface="Arial"/>
              </a:rPr>
              <a:t> </a:t>
            </a:r>
            <a:r>
              <a:rPr sz="900" kern="0" spc="15" dirty="0">
                <a:solidFill>
                  <a:srgbClr val="4B4D4F"/>
                </a:solidFill>
                <a:latin typeface="Arial"/>
                <a:cs typeface="Arial"/>
              </a:rPr>
              <a:t>for</a:t>
            </a:r>
            <a:r>
              <a:rPr sz="900" kern="0" spc="171" dirty="0">
                <a:solidFill>
                  <a:srgbClr val="4B4D4F"/>
                </a:solidFill>
                <a:latin typeface="Arial"/>
                <a:cs typeface="Arial"/>
              </a:rPr>
              <a:t> </a:t>
            </a:r>
            <a:r>
              <a:rPr sz="900" kern="0" spc="15" dirty="0">
                <a:solidFill>
                  <a:srgbClr val="4B4D4F"/>
                </a:solidFill>
                <a:latin typeface="Arial"/>
                <a:cs typeface="Arial"/>
              </a:rPr>
              <a:t>investors</a:t>
            </a:r>
            <a:r>
              <a:rPr sz="900" kern="0" spc="180" dirty="0">
                <a:solidFill>
                  <a:srgbClr val="4B4D4F"/>
                </a:solidFill>
                <a:latin typeface="Arial"/>
                <a:cs typeface="Arial"/>
              </a:rPr>
              <a:t> </a:t>
            </a:r>
            <a:r>
              <a:rPr sz="900" kern="0" spc="15" dirty="0">
                <a:solidFill>
                  <a:srgbClr val="4B4D4F"/>
                </a:solidFill>
                <a:latin typeface="Arial"/>
                <a:cs typeface="Arial"/>
              </a:rPr>
              <a:t>who</a:t>
            </a:r>
            <a:r>
              <a:rPr sz="900" kern="0" spc="158" dirty="0">
                <a:solidFill>
                  <a:srgbClr val="4B4D4F"/>
                </a:solidFill>
                <a:latin typeface="Arial"/>
                <a:cs typeface="Arial"/>
              </a:rPr>
              <a:t> </a:t>
            </a:r>
            <a:r>
              <a:rPr sz="900" kern="0" spc="-15" dirty="0">
                <a:solidFill>
                  <a:srgbClr val="4B4D4F"/>
                </a:solidFill>
                <a:latin typeface="Arial"/>
                <a:cs typeface="Arial"/>
              </a:rPr>
              <a:t>require</a:t>
            </a:r>
            <a:r>
              <a:rPr sz="900" kern="0" spc="750" dirty="0">
                <a:solidFill>
                  <a:srgbClr val="4B4D4F"/>
                </a:solidFill>
                <a:latin typeface="Arial"/>
                <a:cs typeface="Arial"/>
              </a:rPr>
              <a:t> </a:t>
            </a:r>
            <a:r>
              <a:rPr sz="900" kern="0" spc="30" dirty="0">
                <a:solidFill>
                  <a:srgbClr val="4B4D4F"/>
                </a:solidFill>
                <a:latin typeface="Arial"/>
                <a:cs typeface="Arial"/>
              </a:rPr>
              <a:t>healthy</a:t>
            </a:r>
            <a:r>
              <a:rPr sz="900" kern="0" spc="171" dirty="0">
                <a:solidFill>
                  <a:srgbClr val="4B4D4F"/>
                </a:solidFill>
                <a:latin typeface="Arial"/>
                <a:cs typeface="Arial"/>
              </a:rPr>
              <a:t> </a:t>
            </a:r>
            <a:r>
              <a:rPr sz="900" kern="0" spc="30" dirty="0">
                <a:solidFill>
                  <a:srgbClr val="4B4D4F"/>
                </a:solidFill>
                <a:latin typeface="Arial"/>
                <a:cs typeface="Arial"/>
              </a:rPr>
              <a:t>asset</a:t>
            </a:r>
            <a:r>
              <a:rPr sz="900" kern="0" spc="143" dirty="0">
                <a:solidFill>
                  <a:srgbClr val="4B4D4F"/>
                </a:solidFill>
                <a:latin typeface="Arial"/>
                <a:cs typeface="Arial"/>
              </a:rPr>
              <a:t> </a:t>
            </a:r>
            <a:r>
              <a:rPr sz="900" kern="0" spc="30" dirty="0">
                <a:solidFill>
                  <a:srgbClr val="4B4D4F"/>
                </a:solidFill>
                <a:latin typeface="Arial"/>
                <a:cs typeface="Arial"/>
              </a:rPr>
              <a:t>growth</a:t>
            </a:r>
            <a:r>
              <a:rPr sz="900" kern="0" spc="150" dirty="0">
                <a:solidFill>
                  <a:srgbClr val="4B4D4F"/>
                </a:solidFill>
                <a:latin typeface="Arial"/>
                <a:cs typeface="Arial"/>
              </a:rPr>
              <a:t> </a:t>
            </a:r>
            <a:r>
              <a:rPr sz="900" kern="0" spc="75" dirty="0">
                <a:solidFill>
                  <a:srgbClr val="4B4D4F"/>
                </a:solidFill>
                <a:latin typeface="Arial"/>
                <a:cs typeface="Arial"/>
              </a:rPr>
              <a:t>from</a:t>
            </a:r>
            <a:r>
              <a:rPr sz="900" kern="0" spc="171" dirty="0">
                <a:solidFill>
                  <a:srgbClr val="4B4D4F"/>
                </a:solidFill>
                <a:latin typeface="Arial"/>
                <a:cs typeface="Arial"/>
              </a:rPr>
              <a:t> </a:t>
            </a:r>
            <a:r>
              <a:rPr sz="900" kern="0" spc="30" dirty="0">
                <a:solidFill>
                  <a:srgbClr val="4B4D4F"/>
                </a:solidFill>
                <a:latin typeface="Arial"/>
                <a:cs typeface="Arial"/>
              </a:rPr>
              <a:t>his/her</a:t>
            </a:r>
            <a:r>
              <a:rPr sz="900" kern="0" spc="158" dirty="0">
                <a:solidFill>
                  <a:srgbClr val="4B4D4F"/>
                </a:solidFill>
                <a:latin typeface="Arial"/>
                <a:cs typeface="Arial"/>
              </a:rPr>
              <a:t> </a:t>
            </a:r>
            <a:r>
              <a:rPr sz="900" kern="0" spc="30" dirty="0">
                <a:solidFill>
                  <a:srgbClr val="4B4D4F"/>
                </a:solidFill>
                <a:latin typeface="Arial"/>
                <a:cs typeface="Arial"/>
              </a:rPr>
              <a:t>investments,</a:t>
            </a:r>
            <a:r>
              <a:rPr sz="900" kern="0" spc="188" dirty="0">
                <a:solidFill>
                  <a:srgbClr val="4B4D4F"/>
                </a:solidFill>
                <a:latin typeface="Arial"/>
                <a:cs typeface="Arial"/>
              </a:rPr>
              <a:t> </a:t>
            </a:r>
            <a:r>
              <a:rPr sz="900" kern="0" spc="30" dirty="0">
                <a:solidFill>
                  <a:srgbClr val="4B4D4F"/>
                </a:solidFill>
                <a:latin typeface="Arial"/>
                <a:cs typeface="Arial"/>
              </a:rPr>
              <a:t>yet</a:t>
            </a:r>
            <a:r>
              <a:rPr sz="900" kern="0" spc="127" dirty="0">
                <a:solidFill>
                  <a:srgbClr val="4B4D4F"/>
                </a:solidFill>
                <a:latin typeface="Arial"/>
                <a:cs typeface="Arial"/>
              </a:rPr>
              <a:t> </a:t>
            </a:r>
            <a:r>
              <a:rPr sz="900" kern="0" spc="-15" dirty="0">
                <a:solidFill>
                  <a:srgbClr val="4B4D4F"/>
                </a:solidFill>
                <a:latin typeface="Arial"/>
                <a:cs typeface="Arial"/>
              </a:rPr>
              <a:t>aren’t</a:t>
            </a:r>
            <a:r>
              <a:rPr sz="900" kern="0" spc="750" dirty="0">
                <a:solidFill>
                  <a:srgbClr val="4B4D4F"/>
                </a:solidFill>
                <a:latin typeface="Arial"/>
                <a:cs typeface="Arial"/>
              </a:rPr>
              <a:t> </a:t>
            </a:r>
            <a:r>
              <a:rPr sz="900" kern="0" spc="45" dirty="0">
                <a:solidFill>
                  <a:srgbClr val="4B4D4F"/>
                </a:solidFill>
                <a:latin typeface="Arial"/>
                <a:cs typeface="Arial"/>
              </a:rPr>
              <a:t>troubled</a:t>
            </a:r>
            <a:r>
              <a:rPr sz="900" kern="0" spc="120" dirty="0">
                <a:solidFill>
                  <a:srgbClr val="4B4D4F"/>
                </a:solidFill>
                <a:latin typeface="Arial"/>
                <a:cs typeface="Arial"/>
              </a:rPr>
              <a:t> </a:t>
            </a:r>
            <a:r>
              <a:rPr sz="900" kern="0" spc="45" dirty="0">
                <a:solidFill>
                  <a:srgbClr val="4B4D4F"/>
                </a:solidFill>
                <a:latin typeface="Arial"/>
                <a:cs typeface="Arial"/>
              </a:rPr>
              <a:t>by</a:t>
            </a:r>
            <a:r>
              <a:rPr sz="900" kern="0" spc="83" dirty="0">
                <a:solidFill>
                  <a:srgbClr val="4B4D4F"/>
                </a:solidFill>
                <a:latin typeface="Arial"/>
                <a:cs typeface="Arial"/>
              </a:rPr>
              <a:t> </a:t>
            </a:r>
            <a:r>
              <a:rPr sz="900" kern="0" spc="45" dirty="0">
                <a:solidFill>
                  <a:srgbClr val="4B4D4F"/>
                </a:solidFill>
                <a:latin typeface="Arial"/>
                <a:cs typeface="Arial"/>
              </a:rPr>
              <a:t>significant</a:t>
            </a:r>
            <a:r>
              <a:rPr sz="900" kern="0" spc="135" dirty="0">
                <a:solidFill>
                  <a:srgbClr val="4B4D4F"/>
                </a:solidFill>
                <a:latin typeface="Arial"/>
                <a:cs typeface="Arial"/>
              </a:rPr>
              <a:t> </a:t>
            </a:r>
            <a:r>
              <a:rPr sz="900" kern="0" spc="45" dirty="0">
                <a:solidFill>
                  <a:srgbClr val="4B4D4F"/>
                </a:solidFill>
                <a:latin typeface="Arial"/>
                <a:cs typeface="Arial"/>
              </a:rPr>
              <a:t>fluctuations</a:t>
            </a:r>
            <a:r>
              <a:rPr sz="900" kern="0" spc="98" dirty="0">
                <a:solidFill>
                  <a:srgbClr val="4B4D4F"/>
                </a:solidFill>
                <a:latin typeface="Arial"/>
                <a:cs typeface="Arial"/>
              </a:rPr>
              <a:t> </a:t>
            </a:r>
            <a:r>
              <a:rPr sz="900" kern="0" spc="45" dirty="0">
                <a:solidFill>
                  <a:srgbClr val="4B4D4F"/>
                </a:solidFill>
                <a:latin typeface="Arial"/>
                <a:cs typeface="Arial"/>
              </a:rPr>
              <a:t>in</a:t>
            </a:r>
            <a:r>
              <a:rPr sz="900" kern="0" spc="105" dirty="0">
                <a:solidFill>
                  <a:srgbClr val="4B4D4F"/>
                </a:solidFill>
                <a:latin typeface="Arial"/>
                <a:cs typeface="Arial"/>
              </a:rPr>
              <a:t> </a:t>
            </a:r>
            <a:r>
              <a:rPr sz="900" kern="0" spc="45" dirty="0">
                <a:solidFill>
                  <a:srgbClr val="4B4D4F"/>
                </a:solidFill>
                <a:latin typeface="Arial"/>
                <a:cs typeface="Arial"/>
              </a:rPr>
              <a:t>market</a:t>
            </a:r>
            <a:r>
              <a:rPr sz="900" kern="0" spc="105" dirty="0">
                <a:solidFill>
                  <a:srgbClr val="4B4D4F"/>
                </a:solidFill>
                <a:latin typeface="Arial"/>
                <a:cs typeface="Arial"/>
              </a:rPr>
              <a:t> </a:t>
            </a:r>
            <a:r>
              <a:rPr sz="900" kern="0" spc="-15" dirty="0">
                <a:solidFill>
                  <a:srgbClr val="4B4D4F"/>
                </a:solidFill>
                <a:latin typeface="Arial"/>
                <a:cs typeface="Arial"/>
              </a:rPr>
              <a:t>value.</a:t>
            </a:r>
            <a:endParaRPr sz="900" kern="0">
              <a:solidFill>
                <a:sysClr val="windowText" lastClr="000000"/>
              </a:solidFill>
              <a:latin typeface="Arial"/>
              <a:cs typeface="Arial"/>
            </a:endParaRPr>
          </a:p>
        </p:txBody>
      </p:sp>
      <p:sp>
        <p:nvSpPr>
          <p:cNvPr id="36" name="object 36"/>
          <p:cNvSpPr/>
          <p:nvPr/>
        </p:nvSpPr>
        <p:spPr>
          <a:xfrm>
            <a:off x="8391924" y="6435603"/>
            <a:ext cx="150495" cy="150495"/>
          </a:xfrm>
          <a:custGeom>
            <a:avLst/>
            <a:gdLst/>
            <a:ahLst/>
            <a:cxnLst/>
            <a:rect l="l" t="t" r="r" b="b"/>
            <a:pathLst>
              <a:path w="100329" h="100329">
                <a:moveTo>
                  <a:pt x="0" y="0"/>
                </a:moveTo>
                <a:lnTo>
                  <a:pt x="99758" y="0"/>
                </a:lnTo>
                <a:lnTo>
                  <a:pt x="99758" y="99758"/>
                </a:lnTo>
                <a:lnTo>
                  <a:pt x="0" y="99758"/>
                </a:lnTo>
                <a:lnTo>
                  <a:pt x="0" y="0"/>
                </a:lnTo>
                <a:close/>
              </a:path>
            </a:pathLst>
          </a:custGeom>
          <a:ln w="3175">
            <a:solidFill>
              <a:srgbClr val="4B4D4F"/>
            </a:solidFill>
          </a:ln>
        </p:spPr>
        <p:txBody>
          <a:bodyPr wrap="square" lIns="0" tIns="0" rIns="0" bIns="0" rtlCol="0"/>
          <a:lstStyle/>
          <a:p>
            <a:pPr defTabSz="1371600"/>
            <a:endParaRPr sz="2700" kern="0">
              <a:solidFill>
                <a:sysClr val="windowText" lastClr="000000"/>
              </a:solidFill>
            </a:endParaRPr>
          </a:p>
        </p:txBody>
      </p:sp>
      <p:sp>
        <p:nvSpPr>
          <p:cNvPr id="37" name="object 37"/>
          <p:cNvSpPr txBox="1"/>
          <p:nvPr/>
        </p:nvSpPr>
        <p:spPr>
          <a:xfrm>
            <a:off x="8590431" y="7547339"/>
            <a:ext cx="3661410" cy="987194"/>
          </a:xfrm>
          <a:prstGeom prst="rect">
            <a:avLst/>
          </a:prstGeom>
        </p:spPr>
        <p:txBody>
          <a:bodyPr vert="horz" wrap="square" lIns="0" tIns="52388" rIns="0" bIns="0" rtlCol="0">
            <a:spAutoFit/>
          </a:bodyPr>
          <a:lstStyle/>
          <a:p>
            <a:pPr marL="32385" defTabSz="1371600">
              <a:spcBef>
                <a:spcPts val="413"/>
              </a:spcBef>
            </a:pPr>
            <a:r>
              <a:rPr sz="1200" b="1" kern="0" spc="-15" dirty="0">
                <a:solidFill>
                  <a:srgbClr val="D2222A"/>
                </a:solidFill>
                <a:latin typeface="Arial"/>
                <a:cs typeface="Arial"/>
              </a:rPr>
              <a:t>Aggressive</a:t>
            </a:r>
            <a:r>
              <a:rPr sz="1200" b="1" kern="0" spc="-38" dirty="0">
                <a:solidFill>
                  <a:srgbClr val="D2222A"/>
                </a:solidFill>
                <a:latin typeface="Arial"/>
                <a:cs typeface="Arial"/>
              </a:rPr>
              <a:t> </a:t>
            </a:r>
            <a:r>
              <a:rPr sz="1200" b="1" kern="0" spc="-15" dirty="0">
                <a:solidFill>
                  <a:srgbClr val="D2222A"/>
                </a:solidFill>
                <a:latin typeface="Arial"/>
                <a:cs typeface="Arial"/>
              </a:rPr>
              <a:t>Portfolio</a:t>
            </a:r>
            <a:endParaRPr sz="1200" kern="0">
              <a:solidFill>
                <a:sysClr val="windowText" lastClr="000000"/>
              </a:solidFill>
              <a:latin typeface="Arial"/>
              <a:cs typeface="Arial"/>
            </a:endParaRPr>
          </a:p>
          <a:p>
            <a:pPr marL="19050" marR="7620" indent="13335" defTabSz="1371600">
              <a:lnSpc>
                <a:spcPct val="107900"/>
              </a:lnSpc>
              <a:spcBef>
                <a:spcPts val="105"/>
              </a:spcBef>
            </a:pPr>
            <a:r>
              <a:rPr sz="900" kern="0" spc="30" dirty="0">
                <a:solidFill>
                  <a:srgbClr val="4B4D4F"/>
                </a:solidFill>
                <a:latin typeface="Arial"/>
                <a:cs typeface="Arial"/>
              </a:rPr>
              <a:t>Your</a:t>
            </a:r>
            <a:r>
              <a:rPr sz="900" kern="0" spc="53" dirty="0">
                <a:solidFill>
                  <a:srgbClr val="4B4D4F"/>
                </a:solidFill>
                <a:latin typeface="Arial"/>
                <a:cs typeface="Arial"/>
              </a:rPr>
              <a:t> </a:t>
            </a:r>
            <a:r>
              <a:rPr sz="900" kern="0" spc="30" dirty="0">
                <a:solidFill>
                  <a:srgbClr val="4B4D4F"/>
                </a:solidFill>
                <a:latin typeface="Arial"/>
                <a:cs typeface="Arial"/>
              </a:rPr>
              <a:t>recommended</a:t>
            </a:r>
            <a:r>
              <a:rPr sz="900" kern="0" spc="98" dirty="0">
                <a:solidFill>
                  <a:srgbClr val="4B4D4F"/>
                </a:solidFill>
                <a:latin typeface="Arial"/>
                <a:cs typeface="Arial"/>
              </a:rPr>
              <a:t> </a:t>
            </a:r>
            <a:r>
              <a:rPr sz="900" kern="0" spc="30" dirty="0">
                <a:solidFill>
                  <a:srgbClr val="4B4D4F"/>
                </a:solidFill>
                <a:latin typeface="Arial"/>
                <a:cs typeface="Arial"/>
              </a:rPr>
              <a:t>allocation</a:t>
            </a:r>
            <a:r>
              <a:rPr sz="900" kern="0" spc="98" dirty="0">
                <a:solidFill>
                  <a:srgbClr val="4B4D4F"/>
                </a:solidFill>
                <a:latin typeface="Arial"/>
                <a:cs typeface="Arial"/>
              </a:rPr>
              <a:t> </a:t>
            </a:r>
            <a:r>
              <a:rPr sz="900" kern="0" spc="30" dirty="0">
                <a:solidFill>
                  <a:srgbClr val="4B4D4F"/>
                </a:solidFill>
                <a:latin typeface="Arial"/>
                <a:cs typeface="Arial"/>
              </a:rPr>
              <a:t>is</a:t>
            </a:r>
            <a:r>
              <a:rPr sz="900" kern="0" spc="83" dirty="0">
                <a:solidFill>
                  <a:srgbClr val="4B4D4F"/>
                </a:solidFill>
                <a:latin typeface="Arial"/>
                <a:cs typeface="Arial"/>
              </a:rPr>
              <a:t> </a:t>
            </a:r>
            <a:r>
              <a:rPr sz="900" kern="0" spc="15" dirty="0">
                <a:solidFill>
                  <a:srgbClr val="4B4D4F"/>
                </a:solidFill>
                <a:latin typeface="Arial"/>
                <a:cs typeface="Arial"/>
              </a:rPr>
              <a:t>aggressive.</a:t>
            </a:r>
            <a:r>
              <a:rPr sz="900" kern="0" spc="98" dirty="0">
                <a:solidFill>
                  <a:srgbClr val="4B4D4F"/>
                </a:solidFill>
                <a:latin typeface="Arial"/>
                <a:cs typeface="Arial"/>
              </a:rPr>
              <a:t> </a:t>
            </a:r>
            <a:r>
              <a:rPr sz="900" kern="0" spc="30" dirty="0">
                <a:solidFill>
                  <a:srgbClr val="4B4D4F"/>
                </a:solidFill>
                <a:latin typeface="Arial"/>
                <a:cs typeface="Arial"/>
              </a:rPr>
              <a:t>An</a:t>
            </a:r>
            <a:r>
              <a:rPr sz="900" kern="0" spc="60" dirty="0">
                <a:solidFill>
                  <a:srgbClr val="4B4D4F"/>
                </a:solidFill>
                <a:latin typeface="Arial"/>
                <a:cs typeface="Arial"/>
              </a:rPr>
              <a:t> </a:t>
            </a:r>
            <a:r>
              <a:rPr sz="900" kern="0" spc="15" dirty="0">
                <a:solidFill>
                  <a:srgbClr val="4B4D4F"/>
                </a:solidFill>
                <a:latin typeface="Arial"/>
                <a:cs typeface="Arial"/>
              </a:rPr>
              <a:t>aggressive</a:t>
            </a:r>
            <a:r>
              <a:rPr sz="900" kern="0" spc="105" dirty="0">
                <a:solidFill>
                  <a:srgbClr val="4B4D4F"/>
                </a:solidFill>
                <a:latin typeface="Arial"/>
                <a:cs typeface="Arial"/>
              </a:rPr>
              <a:t> </a:t>
            </a:r>
            <a:r>
              <a:rPr sz="900" kern="0" spc="-30" dirty="0">
                <a:solidFill>
                  <a:srgbClr val="4B4D4F"/>
                </a:solidFill>
                <a:latin typeface="Arial"/>
                <a:cs typeface="Arial"/>
              </a:rPr>
              <a:t>asset</a:t>
            </a:r>
            <a:r>
              <a:rPr sz="900" kern="0" spc="750" dirty="0">
                <a:solidFill>
                  <a:srgbClr val="4B4D4F"/>
                </a:solidFill>
                <a:latin typeface="Arial"/>
                <a:cs typeface="Arial"/>
              </a:rPr>
              <a:t> </a:t>
            </a:r>
            <a:r>
              <a:rPr sz="900" kern="0" spc="15" dirty="0">
                <a:solidFill>
                  <a:srgbClr val="4B4D4F"/>
                </a:solidFill>
                <a:latin typeface="Arial"/>
                <a:cs typeface="Arial"/>
              </a:rPr>
              <a:t>mix</a:t>
            </a:r>
            <a:r>
              <a:rPr sz="900" kern="0" spc="171" dirty="0">
                <a:solidFill>
                  <a:srgbClr val="4B4D4F"/>
                </a:solidFill>
                <a:latin typeface="Arial"/>
                <a:cs typeface="Arial"/>
              </a:rPr>
              <a:t> </a:t>
            </a:r>
            <a:r>
              <a:rPr sz="900" kern="0" spc="15" dirty="0">
                <a:solidFill>
                  <a:srgbClr val="4B4D4F"/>
                </a:solidFill>
                <a:latin typeface="Arial"/>
                <a:cs typeface="Arial"/>
              </a:rPr>
              <a:t>is</a:t>
            </a:r>
            <a:r>
              <a:rPr sz="900" kern="0" spc="158" dirty="0">
                <a:solidFill>
                  <a:srgbClr val="4B4D4F"/>
                </a:solidFill>
                <a:latin typeface="Arial"/>
                <a:cs typeface="Arial"/>
              </a:rPr>
              <a:t> </a:t>
            </a:r>
            <a:r>
              <a:rPr sz="900" kern="0" spc="15" dirty="0">
                <a:solidFill>
                  <a:srgbClr val="4B4D4F"/>
                </a:solidFill>
                <a:latin typeface="Arial"/>
                <a:cs typeface="Arial"/>
              </a:rPr>
              <a:t>best</a:t>
            </a:r>
            <a:r>
              <a:rPr sz="900" kern="0" spc="165" dirty="0">
                <a:solidFill>
                  <a:srgbClr val="4B4D4F"/>
                </a:solidFill>
                <a:latin typeface="Arial"/>
                <a:cs typeface="Arial"/>
              </a:rPr>
              <a:t> </a:t>
            </a:r>
            <a:r>
              <a:rPr sz="900" kern="0" spc="15" dirty="0">
                <a:solidFill>
                  <a:srgbClr val="4B4D4F"/>
                </a:solidFill>
                <a:latin typeface="Arial"/>
                <a:cs typeface="Arial"/>
              </a:rPr>
              <a:t>suited</a:t>
            </a:r>
            <a:r>
              <a:rPr sz="900" kern="0" spc="180" dirty="0">
                <a:solidFill>
                  <a:srgbClr val="4B4D4F"/>
                </a:solidFill>
                <a:latin typeface="Arial"/>
                <a:cs typeface="Arial"/>
              </a:rPr>
              <a:t> </a:t>
            </a:r>
            <a:r>
              <a:rPr sz="900" kern="0" spc="15" dirty="0">
                <a:solidFill>
                  <a:srgbClr val="4B4D4F"/>
                </a:solidFill>
                <a:latin typeface="Arial"/>
                <a:cs typeface="Arial"/>
              </a:rPr>
              <a:t>for</a:t>
            </a:r>
            <a:r>
              <a:rPr sz="900" kern="0" spc="180" dirty="0">
                <a:solidFill>
                  <a:srgbClr val="4B4D4F"/>
                </a:solidFill>
                <a:latin typeface="Arial"/>
                <a:cs typeface="Arial"/>
              </a:rPr>
              <a:t> </a:t>
            </a:r>
            <a:r>
              <a:rPr sz="900" kern="0" spc="15" dirty="0">
                <a:solidFill>
                  <a:srgbClr val="4B4D4F"/>
                </a:solidFill>
                <a:latin typeface="Arial"/>
                <a:cs typeface="Arial"/>
              </a:rPr>
              <a:t>investors</a:t>
            </a:r>
            <a:r>
              <a:rPr sz="900" kern="0" spc="188" dirty="0">
                <a:solidFill>
                  <a:srgbClr val="4B4D4F"/>
                </a:solidFill>
                <a:latin typeface="Arial"/>
                <a:cs typeface="Arial"/>
              </a:rPr>
              <a:t> </a:t>
            </a:r>
            <a:r>
              <a:rPr sz="900" kern="0" spc="15" dirty="0">
                <a:solidFill>
                  <a:srgbClr val="4B4D4F"/>
                </a:solidFill>
                <a:latin typeface="Arial"/>
                <a:cs typeface="Arial"/>
              </a:rPr>
              <a:t>who</a:t>
            </a:r>
            <a:r>
              <a:rPr sz="900" kern="0" spc="165" dirty="0">
                <a:solidFill>
                  <a:srgbClr val="4B4D4F"/>
                </a:solidFill>
                <a:latin typeface="Arial"/>
                <a:cs typeface="Arial"/>
              </a:rPr>
              <a:t> </a:t>
            </a:r>
            <a:r>
              <a:rPr sz="900" kern="0" spc="15" dirty="0">
                <a:solidFill>
                  <a:srgbClr val="4B4D4F"/>
                </a:solidFill>
                <a:latin typeface="Arial"/>
                <a:cs typeface="Arial"/>
              </a:rPr>
              <a:t>have</a:t>
            </a:r>
            <a:r>
              <a:rPr sz="900" kern="0" spc="165" dirty="0">
                <a:solidFill>
                  <a:srgbClr val="4B4D4F"/>
                </a:solidFill>
                <a:latin typeface="Arial"/>
                <a:cs typeface="Arial"/>
              </a:rPr>
              <a:t> </a:t>
            </a:r>
            <a:r>
              <a:rPr sz="900" kern="0" spc="15" dirty="0">
                <a:solidFill>
                  <a:srgbClr val="4B4D4F"/>
                </a:solidFill>
                <a:latin typeface="Arial"/>
                <a:cs typeface="Arial"/>
              </a:rPr>
              <a:t>a</a:t>
            </a:r>
            <a:r>
              <a:rPr sz="900" kern="0" spc="150" dirty="0">
                <a:solidFill>
                  <a:srgbClr val="4B4D4F"/>
                </a:solidFill>
                <a:latin typeface="Arial"/>
                <a:cs typeface="Arial"/>
              </a:rPr>
              <a:t> </a:t>
            </a:r>
            <a:r>
              <a:rPr sz="900" kern="0" spc="15" dirty="0">
                <a:solidFill>
                  <a:srgbClr val="4B4D4F"/>
                </a:solidFill>
                <a:latin typeface="Arial"/>
                <a:cs typeface="Arial"/>
              </a:rPr>
              <a:t>high</a:t>
            </a:r>
            <a:r>
              <a:rPr sz="900" kern="0" spc="188" dirty="0">
                <a:solidFill>
                  <a:srgbClr val="4B4D4F"/>
                </a:solidFill>
                <a:latin typeface="Arial"/>
                <a:cs typeface="Arial"/>
              </a:rPr>
              <a:t> </a:t>
            </a:r>
            <a:r>
              <a:rPr sz="900" kern="0" spc="15" dirty="0">
                <a:solidFill>
                  <a:srgbClr val="4B4D4F"/>
                </a:solidFill>
                <a:latin typeface="Arial"/>
                <a:cs typeface="Arial"/>
              </a:rPr>
              <a:t>tolerance</a:t>
            </a:r>
            <a:r>
              <a:rPr sz="900" kern="0" spc="217" dirty="0">
                <a:solidFill>
                  <a:srgbClr val="4B4D4F"/>
                </a:solidFill>
                <a:latin typeface="Arial"/>
                <a:cs typeface="Arial"/>
              </a:rPr>
              <a:t> </a:t>
            </a:r>
            <a:r>
              <a:rPr sz="900" kern="0" spc="-38" dirty="0">
                <a:solidFill>
                  <a:srgbClr val="4B4D4F"/>
                </a:solidFill>
                <a:latin typeface="Arial"/>
                <a:cs typeface="Arial"/>
              </a:rPr>
              <a:t>for</a:t>
            </a:r>
            <a:r>
              <a:rPr sz="900" kern="0" spc="750" dirty="0">
                <a:solidFill>
                  <a:srgbClr val="4B4D4F"/>
                </a:solidFill>
                <a:latin typeface="Arial"/>
                <a:cs typeface="Arial"/>
              </a:rPr>
              <a:t> </a:t>
            </a:r>
            <a:r>
              <a:rPr sz="900" kern="0" spc="30" dirty="0">
                <a:solidFill>
                  <a:srgbClr val="4B4D4F"/>
                </a:solidFill>
                <a:latin typeface="Arial"/>
                <a:cs typeface="Arial"/>
              </a:rPr>
              <a:t>risk</a:t>
            </a:r>
            <a:r>
              <a:rPr sz="900" kern="0" spc="113" dirty="0">
                <a:solidFill>
                  <a:srgbClr val="4B4D4F"/>
                </a:solidFill>
                <a:latin typeface="Arial"/>
                <a:cs typeface="Arial"/>
              </a:rPr>
              <a:t> </a:t>
            </a:r>
            <a:r>
              <a:rPr sz="900" kern="0" spc="30" dirty="0">
                <a:solidFill>
                  <a:srgbClr val="4B4D4F"/>
                </a:solidFill>
                <a:latin typeface="Arial"/>
                <a:cs typeface="Arial"/>
              </a:rPr>
              <a:t>and</a:t>
            </a:r>
            <a:r>
              <a:rPr sz="900" kern="0" spc="90" dirty="0">
                <a:solidFill>
                  <a:srgbClr val="4B4D4F"/>
                </a:solidFill>
                <a:latin typeface="Arial"/>
                <a:cs typeface="Arial"/>
              </a:rPr>
              <a:t> </a:t>
            </a:r>
            <a:r>
              <a:rPr sz="900" kern="0" spc="30" dirty="0">
                <a:solidFill>
                  <a:srgbClr val="4B4D4F"/>
                </a:solidFill>
                <a:latin typeface="Arial"/>
                <a:cs typeface="Arial"/>
              </a:rPr>
              <a:t>a</a:t>
            </a:r>
            <a:r>
              <a:rPr sz="900" kern="0" spc="98" dirty="0">
                <a:solidFill>
                  <a:srgbClr val="4B4D4F"/>
                </a:solidFill>
                <a:latin typeface="Arial"/>
                <a:cs typeface="Arial"/>
              </a:rPr>
              <a:t> </a:t>
            </a:r>
            <a:r>
              <a:rPr sz="900" kern="0" spc="30" dirty="0">
                <a:solidFill>
                  <a:srgbClr val="4B4D4F"/>
                </a:solidFill>
                <a:latin typeface="Arial"/>
                <a:cs typeface="Arial"/>
              </a:rPr>
              <a:t>long</a:t>
            </a:r>
            <a:r>
              <a:rPr sz="900" kern="0" spc="127" dirty="0">
                <a:solidFill>
                  <a:srgbClr val="4B4D4F"/>
                </a:solidFill>
                <a:latin typeface="Arial"/>
                <a:cs typeface="Arial"/>
              </a:rPr>
              <a:t> </a:t>
            </a:r>
            <a:r>
              <a:rPr sz="900" kern="0" spc="30" dirty="0">
                <a:solidFill>
                  <a:srgbClr val="4B4D4F"/>
                </a:solidFill>
                <a:latin typeface="Arial"/>
                <a:cs typeface="Arial"/>
              </a:rPr>
              <a:t>time</a:t>
            </a:r>
            <a:r>
              <a:rPr sz="900" kern="0" spc="98" dirty="0">
                <a:solidFill>
                  <a:srgbClr val="4B4D4F"/>
                </a:solidFill>
                <a:latin typeface="Arial"/>
                <a:cs typeface="Arial"/>
              </a:rPr>
              <a:t> </a:t>
            </a:r>
            <a:r>
              <a:rPr sz="900" kern="0" spc="30" dirty="0">
                <a:solidFill>
                  <a:srgbClr val="4B4D4F"/>
                </a:solidFill>
                <a:latin typeface="Arial"/>
                <a:cs typeface="Arial"/>
              </a:rPr>
              <a:t>frame.</a:t>
            </a:r>
            <a:r>
              <a:rPr sz="900" kern="0" spc="120" dirty="0">
                <a:solidFill>
                  <a:srgbClr val="4B4D4F"/>
                </a:solidFill>
                <a:latin typeface="Arial"/>
                <a:cs typeface="Arial"/>
              </a:rPr>
              <a:t> </a:t>
            </a:r>
            <a:r>
              <a:rPr sz="900" kern="0" spc="30" dirty="0">
                <a:solidFill>
                  <a:srgbClr val="4B4D4F"/>
                </a:solidFill>
                <a:latin typeface="Arial"/>
                <a:cs typeface="Arial"/>
              </a:rPr>
              <a:t>Historically,</a:t>
            </a:r>
            <a:r>
              <a:rPr sz="900" kern="0" spc="150" dirty="0">
                <a:solidFill>
                  <a:srgbClr val="4B4D4F"/>
                </a:solidFill>
                <a:latin typeface="Arial"/>
                <a:cs typeface="Arial"/>
              </a:rPr>
              <a:t> </a:t>
            </a:r>
            <a:r>
              <a:rPr sz="900" kern="0" spc="30" dirty="0">
                <a:solidFill>
                  <a:srgbClr val="4B4D4F"/>
                </a:solidFill>
                <a:latin typeface="Arial"/>
                <a:cs typeface="Arial"/>
              </a:rPr>
              <a:t>such</a:t>
            </a:r>
            <a:r>
              <a:rPr sz="900" kern="0" spc="120" dirty="0">
                <a:solidFill>
                  <a:srgbClr val="4B4D4F"/>
                </a:solidFill>
                <a:latin typeface="Arial"/>
                <a:cs typeface="Arial"/>
              </a:rPr>
              <a:t> </a:t>
            </a:r>
            <a:r>
              <a:rPr sz="900" kern="0" spc="30" dirty="0">
                <a:solidFill>
                  <a:srgbClr val="4B4D4F"/>
                </a:solidFill>
                <a:latin typeface="Arial"/>
                <a:cs typeface="Arial"/>
              </a:rPr>
              <a:t>a</a:t>
            </a:r>
            <a:r>
              <a:rPr sz="900" kern="0" spc="90" dirty="0">
                <a:solidFill>
                  <a:srgbClr val="4B4D4F"/>
                </a:solidFill>
                <a:latin typeface="Arial"/>
                <a:cs typeface="Arial"/>
              </a:rPr>
              <a:t> </a:t>
            </a:r>
            <a:r>
              <a:rPr sz="900" kern="0" spc="30" dirty="0">
                <a:solidFill>
                  <a:srgbClr val="4B4D4F"/>
                </a:solidFill>
                <a:latin typeface="Arial"/>
                <a:cs typeface="Arial"/>
              </a:rPr>
              <a:t>portfolio</a:t>
            </a:r>
            <a:r>
              <a:rPr sz="900" kern="0" spc="143" dirty="0">
                <a:solidFill>
                  <a:srgbClr val="4B4D4F"/>
                </a:solidFill>
                <a:latin typeface="Arial"/>
                <a:cs typeface="Arial"/>
              </a:rPr>
              <a:t> </a:t>
            </a:r>
            <a:r>
              <a:rPr sz="900" kern="0" spc="30" dirty="0">
                <a:solidFill>
                  <a:srgbClr val="4B4D4F"/>
                </a:solidFill>
                <a:latin typeface="Arial"/>
                <a:cs typeface="Arial"/>
              </a:rPr>
              <a:t>is</a:t>
            </a:r>
            <a:r>
              <a:rPr sz="900" kern="0" spc="90" dirty="0">
                <a:solidFill>
                  <a:srgbClr val="4B4D4F"/>
                </a:solidFill>
                <a:latin typeface="Arial"/>
                <a:cs typeface="Arial"/>
              </a:rPr>
              <a:t> </a:t>
            </a:r>
            <a:r>
              <a:rPr sz="900" kern="0" spc="-15" dirty="0">
                <a:solidFill>
                  <a:srgbClr val="4B4D4F"/>
                </a:solidFill>
                <a:latin typeface="Arial"/>
                <a:cs typeface="Arial"/>
              </a:rPr>
              <a:t>likely</a:t>
            </a:r>
            <a:r>
              <a:rPr sz="900" kern="0" spc="83" dirty="0">
                <a:solidFill>
                  <a:srgbClr val="4B4D4F"/>
                </a:solidFill>
                <a:latin typeface="Arial"/>
                <a:cs typeface="Arial"/>
              </a:rPr>
              <a:t> to</a:t>
            </a:r>
            <a:r>
              <a:rPr sz="900" kern="0" spc="135" dirty="0">
                <a:solidFill>
                  <a:srgbClr val="4B4D4F"/>
                </a:solidFill>
                <a:latin typeface="Arial"/>
                <a:cs typeface="Arial"/>
              </a:rPr>
              <a:t> </a:t>
            </a:r>
            <a:r>
              <a:rPr sz="900" kern="0" spc="30" dirty="0">
                <a:solidFill>
                  <a:srgbClr val="4B4D4F"/>
                </a:solidFill>
                <a:latin typeface="Arial"/>
                <a:cs typeface="Arial"/>
              </a:rPr>
              <a:t>encounter</a:t>
            </a:r>
            <a:r>
              <a:rPr sz="900" kern="0" spc="143" dirty="0">
                <a:solidFill>
                  <a:srgbClr val="4B4D4F"/>
                </a:solidFill>
                <a:latin typeface="Arial"/>
                <a:cs typeface="Arial"/>
              </a:rPr>
              <a:t> </a:t>
            </a:r>
            <a:r>
              <a:rPr sz="900" kern="0" spc="30" dirty="0">
                <a:solidFill>
                  <a:srgbClr val="4B4D4F"/>
                </a:solidFill>
                <a:latin typeface="Arial"/>
                <a:cs typeface="Arial"/>
              </a:rPr>
              <a:t>substantial</a:t>
            </a:r>
            <a:r>
              <a:rPr sz="900" kern="0" spc="180" dirty="0">
                <a:solidFill>
                  <a:srgbClr val="4B4D4F"/>
                </a:solidFill>
                <a:latin typeface="Arial"/>
                <a:cs typeface="Arial"/>
              </a:rPr>
              <a:t> </a:t>
            </a:r>
            <a:r>
              <a:rPr sz="900" kern="0" spc="75" dirty="0">
                <a:solidFill>
                  <a:srgbClr val="4B4D4F"/>
                </a:solidFill>
                <a:latin typeface="Arial"/>
                <a:cs typeface="Arial"/>
              </a:rPr>
              <a:t>short-term</a:t>
            </a:r>
            <a:r>
              <a:rPr sz="900" kern="0" spc="165" dirty="0">
                <a:solidFill>
                  <a:srgbClr val="4B4D4F"/>
                </a:solidFill>
                <a:latin typeface="Arial"/>
                <a:cs typeface="Arial"/>
              </a:rPr>
              <a:t> </a:t>
            </a:r>
            <a:r>
              <a:rPr sz="900" kern="0" spc="30" dirty="0">
                <a:solidFill>
                  <a:srgbClr val="4B4D4F"/>
                </a:solidFill>
                <a:latin typeface="Arial"/>
                <a:cs typeface="Arial"/>
              </a:rPr>
              <a:t>volatility,</a:t>
            </a:r>
            <a:r>
              <a:rPr sz="900" kern="0" spc="171" dirty="0">
                <a:solidFill>
                  <a:srgbClr val="4B4D4F"/>
                </a:solidFill>
                <a:latin typeface="Arial"/>
                <a:cs typeface="Arial"/>
              </a:rPr>
              <a:t> </a:t>
            </a:r>
            <a:r>
              <a:rPr sz="900" kern="0" spc="30" dirty="0">
                <a:solidFill>
                  <a:srgbClr val="4B4D4F"/>
                </a:solidFill>
                <a:latin typeface="Arial"/>
                <a:cs typeface="Arial"/>
              </a:rPr>
              <a:t>though</a:t>
            </a:r>
            <a:r>
              <a:rPr sz="900" kern="0" spc="158" dirty="0">
                <a:solidFill>
                  <a:srgbClr val="4B4D4F"/>
                </a:solidFill>
                <a:latin typeface="Arial"/>
                <a:cs typeface="Arial"/>
              </a:rPr>
              <a:t> </a:t>
            </a:r>
            <a:r>
              <a:rPr sz="900" kern="0" spc="75" dirty="0">
                <a:solidFill>
                  <a:srgbClr val="4B4D4F"/>
                </a:solidFill>
                <a:latin typeface="Arial"/>
                <a:cs typeface="Arial"/>
              </a:rPr>
              <a:t>it</a:t>
            </a:r>
            <a:r>
              <a:rPr sz="900" kern="0" spc="143" dirty="0">
                <a:solidFill>
                  <a:srgbClr val="4B4D4F"/>
                </a:solidFill>
                <a:latin typeface="Arial"/>
                <a:cs typeface="Arial"/>
              </a:rPr>
              <a:t> </a:t>
            </a:r>
            <a:r>
              <a:rPr sz="900" kern="0" spc="-15" dirty="0">
                <a:solidFill>
                  <a:srgbClr val="4B4D4F"/>
                </a:solidFill>
                <a:latin typeface="Arial"/>
                <a:cs typeface="Arial"/>
              </a:rPr>
              <a:t>offers</a:t>
            </a:r>
            <a:r>
              <a:rPr sz="900" kern="0" spc="750" dirty="0">
                <a:solidFill>
                  <a:srgbClr val="4B4D4F"/>
                </a:solidFill>
                <a:latin typeface="Arial"/>
                <a:cs typeface="Arial"/>
              </a:rPr>
              <a:t> </a:t>
            </a:r>
            <a:r>
              <a:rPr sz="900" kern="0" spc="30" dirty="0">
                <a:solidFill>
                  <a:srgbClr val="4B4D4F"/>
                </a:solidFill>
                <a:latin typeface="Arial"/>
                <a:cs typeface="Arial"/>
              </a:rPr>
              <a:t>the</a:t>
            </a:r>
            <a:r>
              <a:rPr sz="900" kern="0" spc="165" dirty="0">
                <a:solidFill>
                  <a:srgbClr val="4B4D4F"/>
                </a:solidFill>
                <a:latin typeface="Arial"/>
                <a:cs typeface="Arial"/>
              </a:rPr>
              <a:t> </a:t>
            </a:r>
            <a:r>
              <a:rPr sz="900" kern="0" spc="30" dirty="0">
                <a:solidFill>
                  <a:srgbClr val="4B4D4F"/>
                </a:solidFill>
                <a:latin typeface="Arial"/>
                <a:cs typeface="Arial"/>
              </a:rPr>
              <a:t>best</a:t>
            </a:r>
            <a:r>
              <a:rPr sz="900" kern="0" spc="165" dirty="0">
                <a:solidFill>
                  <a:srgbClr val="4B4D4F"/>
                </a:solidFill>
                <a:latin typeface="Arial"/>
                <a:cs typeface="Arial"/>
              </a:rPr>
              <a:t> </a:t>
            </a:r>
            <a:r>
              <a:rPr sz="900" kern="0" spc="30" dirty="0">
                <a:solidFill>
                  <a:srgbClr val="4B4D4F"/>
                </a:solidFill>
                <a:latin typeface="Arial"/>
                <a:cs typeface="Arial"/>
              </a:rPr>
              <a:t>opportunity</a:t>
            </a:r>
            <a:r>
              <a:rPr sz="900" kern="0" spc="225" dirty="0">
                <a:solidFill>
                  <a:srgbClr val="4B4D4F"/>
                </a:solidFill>
                <a:latin typeface="Arial"/>
                <a:cs typeface="Arial"/>
              </a:rPr>
              <a:t> </a:t>
            </a:r>
            <a:r>
              <a:rPr sz="900" kern="0" spc="30" dirty="0">
                <a:solidFill>
                  <a:srgbClr val="4B4D4F"/>
                </a:solidFill>
                <a:latin typeface="Arial"/>
                <a:cs typeface="Arial"/>
              </a:rPr>
              <a:t>for</a:t>
            </a:r>
            <a:r>
              <a:rPr sz="900" kern="0" spc="171" dirty="0">
                <a:solidFill>
                  <a:srgbClr val="4B4D4F"/>
                </a:solidFill>
                <a:latin typeface="Arial"/>
                <a:cs typeface="Arial"/>
              </a:rPr>
              <a:t> </a:t>
            </a:r>
            <a:r>
              <a:rPr sz="900" kern="0" spc="30" dirty="0">
                <a:solidFill>
                  <a:srgbClr val="4B4D4F"/>
                </a:solidFill>
                <a:latin typeface="Arial"/>
                <a:cs typeface="Arial"/>
              </a:rPr>
              <a:t>above</a:t>
            </a:r>
            <a:r>
              <a:rPr sz="900" kern="0" spc="171" dirty="0">
                <a:solidFill>
                  <a:srgbClr val="4B4D4F"/>
                </a:solidFill>
                <a:latin typeface="Arial"/>
                <a:cs typeface="Arial"/>
              </a:rPr>
              <a:t> </a:t>
            </a:r>
            <a:r>
              <a:rPr sz="900" kern="0" spc="30" dirty="0">
                <a:solidFill>
                  <a:srgbClr val="4B4D4F"/>
                </a:solidFill>
                <a:latin typeface="Arial"/>
                <a:cs typeface="Arial"/>
              </a:rPr>
              <a:t>market</a:t>
            </a:r>
            <a:r>
              <a:rPr sz="900" kern="0" spc="188" dirty="0">
                <a:solidFill>
                  <a:srgbClr val="4B4D4F"/>
                </a:solidFill>
                <a:latin typeface="Arial"/>
                <a:cs typeface="Arial"/>
              </a:rPr>
              <a:t> </a:t>
            </a:r>
            <a:r>
              <a:rPr sz="900" kern="0" spc="30" dirty="0">
                <a:solidFill>
                  <a:srgbClr val="4B4D4F"/>
                </a:solidFill>
                <a:latin typeface="Arial"/>
                <a:cs typeface="Arial"/>
              </a:rPr>
              <a:t>long-</a:t>
            </a:r>
            <a:r>
              <a:rPr sz="900" kern="0" spc="75" dirty="0">
                <a:solidFill>
                  <a:srgbClr val="4B4D4F"/>
                </a:solidFill>
                <a:latin typeface="Arial"/>
                <a:cs typeface="Arial"/>
              </a:rPr>
              <a:t>term</a:t>
            </a:r>
            <a:r>
              <a:rPr sz="900" kern="0" spc="180" dirty="0">
                <a:solidFill>
                  <a:srgbClr val="4B4D4F"/>
                </a:solidFill>
                <a:latin typeface="Arial"/>
                <a:cs typeface="Arial"/>
              </a:rPr>
              <a:t> </a:t>
            </a:r>
            <a:r>
              <a:rPr sz="900" kern="0" spc="-15" dirty="0">
                <a:solidFill>
                  <a:srgbClr val="4B4D4F"/>
                </a:solidFill>
                <a:latin typeface="Arial"/>
                <a:cs typeface="Arial"/>
              </a:rPr>
              <a:t>gains.</a:t>
            </a:r>
            <a:endParaRPr sz="900" kern="0">
              <a:solidFill>
                <a:sysClr val="windowText" lastClr="000000"/>
              </a:solidFill>
              <a:latin typeface="Arial"/>
              <a:cs typeface="Arial"/>
            </a:endParaRPr>
          </a:p>
        </p:txBody>
      </p:sp>
      <p:sp>
        <p:nvSpPr>
          <p:cNvPr id="38" name="object 38"/>
          <p:cNvSpPr/>
          <p:nvPr/>
        </p:nvSpPr>
        <p:spPr>
          <a:xfrm>
            <a:off x="8395163" y="7632153"/>
            <a:ext cx="150495" cy="150495"/>
          </a:xfrm>
          <a:custGeom>
            <a:avLst/>
            <a:gdLst/>
            <a:ahLst/>
            <a:cxnLst/>
            <a:rect l="l" t="t" r="r" b="b"/>
            <a:pathLst>
              <a:path w="100329" h="100329">
                <a:moveTo>
                  <a:pt x="0" y="0"/>
                </a:moveTo>
                <a:lnTo>
                  <a:pt x="99758" y="0"/>
                </a:lnTo>
                <a:lnTo>
                  <a:pt x="99758" y="99758"/>
                </a:lnTo>
                <a:lnTo>
                  <a:pt x="0" y="99758"/>
                </a:lnTo>
                <a:lnTo>
                  <a:pt x="0" y="0"/>
                </a:lnTo>
                <a:close/>
              </a:path>
            </a:pathLst>
          </a:custGeom>
          <a:ln w="3175">
            <a:solidFill>
              <a:srgbClr val="4B4D4F"/>
            </a:solidFill>
          </a:ln>
        </p:spPr>
        <p:txBody>
          <a:bodyPr wrap="square" lIns="0" tIns="0" rIns="0" bIns="0" rtlCol="0"/>
          <a:lstStyle/>
          <a:p>
            <a:pPr defTabSz="1371600"/>
            <a:endParaRPr sz="2700" kern="0">
              <a:solidFill>
                <a:sysClr val="windowText" lastClr="000000"/>
              </a:solidFill>
            </a:endParaRPr>
          </a:p>
        </p:txBody>
      </p:sp>
      <p:sp>
        <p:nvSpPr>
          <p:cNvPr id="39" name="object 39"/>
          <p:cNvSpPr txBox="1"/>
          <p:nvPr/>
        </p:nvSpPr>
        <p:spPr>
          <a:xfrm>
            <a:off x="13046044" y="5447033"/>
            <a:ext cx="117158" cy="203902"/>
          </a:xfrm>
          <a:prstGeom prst="rect">
            <a:avLst/>
          </a:prstGeom>
        </p:spPr>
        <p:txBody>
          <a:bodyPr vert="horz" wrap="square" lIns="0" tIns="19050" rIns="0" bIns="0" rtlCol="0">
            <a:spAutoFit/>
          </a:bodyPr>
          <a:lstStyle/>
          <a:p>
            <a:pPr defTabSz="1371600">
              <a:spcBef>
                <a:spcPts val="150"/>
              </a:spcBef>
            </a:pPr>
            <a:r>
              <a:rPr sz="1200" b="1" kern="0" spc="-75" dirty="0">
                <a:solidFill>
                  <a:srgbClr val="FFFFFF"/>
                </a:solidFill>
                <a:latin typeface="Tahoma"/>
                <a:cs typeface="Tahoma"/>
              </a:rPr>
              <a:t>1</a:t>
            </a:r>
            <a:endParaRPr sz="1200" kern="0">
              <a:solidFill>
                <a:sysClr val="windowText" lastClr="000000"/>
              </a:solidFill>
              <a:latin typeface="Tahoma"/>
              <a:cs typeface="Tahoma"/>
            </a:endParaRPr>
          </a:p>
        </p:txBody>
      </p:sp>
      <p:pic>
        <p:nvPicPr>
          <p:cNvPr id="40" name="object 40"/>
          <p:cNvPicPr/>
          <p:nvPr/>
        </p:nvPicPr>
        <p:blipFill>
          <a:blip r:embed="rId4" cstate="print"/>
          <a:stretch>
            <a:fillRect/>
          </a:stretch>
        </p:blipFill>
        <p:spPr>
          <a:xfrm>
            <a:off x="12944048" y="5416442"/>
            <a:ext cx="305637" cy="305637"/>
          </a:xfrm>
          <a:prstGeom prst="rect">
            <a:avLst/>
          </a:prstGeom>
        </p:spPr>
      </p:pic>
      <p:sp>
        <p:nvSpPr>
          <p:cNvPr id="41" name="object 41"/>
          <p:cNvSpPr txBox="1"/>
          <p:nvPr/>
        </p:nvSpPr>
        <p:spPr>
          <a:xfrm>
            <a:off x="13046044" y="5971236"/>
            <a:ext cx="117158" cy="203902"/>
          </a:xfrm>
          <a:prstGeom prst="rect">
            <a:avLst/>
          </a:prstGeom>
        </p:spPr>
        <p:txBody>
          <a:bodyPr vert="horz" wrap="square" lIns="0" tIns="19050" rIns="0" bIns="0" rtlCol="0">
            <a:spAutoFit/>
          </a:bodyPr>
          <a:lstStyle/>
          <a:p>
            <a:pPr defTabSz="1371600">
              <a:spcBef>
                <a:spcPts val="150"/>
              </a:spcBef>
            </a:pPr>
            <a:r>
              <a:rPr sz="1200" b="1" kern="0" spc="-75" dirty="0">
                <a:solidFill>
                  <a:srgbClr val="FFFFFF"/>
                </a:solidFill>
                <a:latin typeface="Tahoma"/>
                <a:cs typeface="Tahoma"/>
              </a:rPr>
              <a:t>2</a:t>
            </a:r>
            <a:endParaRPr sz="1200" kern="0">
              <a:solidFill>
                <a:sysClr val="windowText" lastClr="000000"/>
              </a:solidFill>
              <a:latin typeface="Tahoma"/>
              <a:cs typeface="Tahoma"/>
            </a:endParaRPr>
          </a:p>
        </p:txBody>
      </p:sp>
      <p:pic>
        <p:nvPicPr>
          <p:cNvPr id="42" name="object 42"/>
          <p:cNvPicPr/>
          <p:nvPr/>
        </p:nvPicPr>
        <p:blipFill>
          <a:blip r:embed="rId5" cstate="print"/>
          <a:stretch>
            <a:fillRect/>
          </a:stretch>
        </p:blipFill>
        <p:spPr>
          <a:xfrm>
            <a:off x="12944030" y="5940621"/>
            <a:ext cx="305676" cy="305676"/>
          </a:xfrm>
          <a:prstGeom prst="rect">
            <a:avLst/>
          </a:prstGeom>
        </p:spPr>
      </p:pic>
      <p:sp>
        <p:nvSpPr>
          <p:cNvPr id="43" name="object 43"/>
          <p:cNvSpPr txBox="1"/>
          <p:nvPr/>
        </p:nvSpPr>
        <p:spPr>
          <a:xfrm>
            <a:off x="13046044" y="6495437"/>
            <a:ext cx="117158" cy="203902"/>
          </a:xfrm>
          <a:prstGeom prst="rect">
            <a:avLst/>
          </a:prstGeom>
        </p:spPr>
        <p:txBody>
          <a:bodyPr vert="horz" wrap="square" lIns="0" tIns="19050" rIns="0" bIns="0" rtlCol="0">
            <a:spAutoFit/>
          </a:bodyPr>
          <a:lstStyle/>
          <a:p>
            <a:pPr defTabSz="1371600">
              <a:spcBef>
                <a:spcPts val="150"/>
              </a:spcBef>
            </a:pPr>
            <a:r>
              <a:rPr sz="1200" b="1" kern="0" spc="-75" dirty="0">
                <a:solidFill>
                  <a:srgbClr val="FFFFFF"/>
                </a:solidFill>
                <a:latin typeface="Tahoma"/>
                <a:cs typeface="Tahoma"/>
              </a:rPr>
              <a:t>3</a:t>
            </a:r>
            <a:endParaRPr sz="1200" kern="0">
              <a:solidFill>
                <a:sysClr val="windowText" lastClr="000000"/>
              </a:solidFill>
              <a:latin typeface="Tahoma"/>
              <a:cs typeface="Tahoma"/>
            </a:endParaRPr>
          </a:p>
        </p:txBody>
      </p:sp>
      <p:pic>
        <p:nvPicPr>
          <p:cNvPr id="44" name="object 44"/>
          <p:cNvPicPr/>
          <p:nvPr/>
        </p:nvPicPr>
        <p:blipFill>
          <a:blip r:embed="rId6" cstate="print"/>
          <a:stretch>
            <a:fillRect/>
          </a:stretch>
        </p:blipFill>
        <p:spPr>
          <a:xfrm>
            <a:off x="12944030" y="6464820"/>
            <a:ext cx="305676" cy="305676"/>
          </a:xfrm>
          <a:prstGeom prst="rect">
            <a:avLst/>
          </a:prstGeom>
        </p:spPr>
      </p:pic>
      <p:sp>
        <p:nvSpPr>
          <p:cNvPr id="45" name="object 45"/>
          <p:cNvSpPr txBox="1"/>
          <p:nvPr/>
        </p:nvSpPr>
        <p:spPr>
          <a:xfrm>
            <a:off x="13046044" y="7019639"/>
            <a:ext cx="117158" cy="203902"/>
          </a:xfrm>
          <a:prstGeom prst="rect">
            <a:avLst/>
          </a:prstGeom>
        </p:spPr>
        <p:txBody>
          <a:bodyPr vert="horz" wrap="square" lIns="0" tIns="19050" rIns="0" bIns="0" rtlCol="0">
            <a:spAutoFit/>
          </a:bodyPr>
          <a:lstStyle/>
          <a:p>
            <a:pPr defTabSz="1371600">
              <a:spcBef>
                <a:spcPts val="150"/>
              </a:spcBef>
            </a:pPr>
            <a:r>
              <a:rPr sz="1200" b="1" kern="0" spc="-75" dirty="0">
                <a:solidFill>
                  <a:srgbClr val="FFFFFF"/>
                </a:solidFill>
                <a:latin typeface="Tahoma"/>
                <a:cs typeface="Tahoma"/>
              </a:rPr>
              <a:t>4</a:t>
            </a:r>
            <a:endParaRPr sz="1200" kern="0">
              <a:solidFill>
                <a:sysClr val="windowText" lastClr="000000"/>
              </a:solidFill>
              <a:latin typeface="Tahoma"/>
              <a:cs typeface="Tahoma"/>
            </a:endParaRPr>
          </a:p>
        </p:txBody>
      </p:sp>
      <p:pic>
        <p:nvPicPr>
          <p:cNvPr id="46" name="object 46"/>
          <p:cNvPicPr/>
          <p:nvPr/>
        </p:nvPicPr>
        <p:blipFill>
          <a:blip r:embed="rId6" cstate="print"/>
          <a:stretch>
            <a:fillRect/>
          </a:stretch>
        </p:blipFill>
        <p:spPr>
          <a:xfrm>
            <a:off x="12944030" y="6989025"/>
            <a:ext cx="305676" cy="305676"/>
          </a:xfrm>
          <a:prstGeom prst="rect">
            <a:avLst/>
          </a:prstGeom>
        </p:spPr>
      </p:pic>
      <p:sp>
        <p:nvSpPr>
          <p:cNvPr id="47" name="object 47"/>
          <p:cNvSpPr txBox="1"/>
          <p:nvPr/>
        </p:nvSpPr>
        <p:spPr>
          <a:xfrm>
            <a:off x="13046044" y="7543841"/>
            <a:ext cx="117158" cy="203902"/>
          </a:xfrm>
          <a:prstGeom prst="rect">
            <a:avLst/>
          </a:prstGeom>
        </p:spPr>
        <p:txBody>
          <a:bodyPr vert="horz" wrap="square" lIns="0" tIns="19050" rIns="0" bIns="0" rtlCol="0">
            <a:spAutoFit/>
          </a:bodyPr>
          <a:lstStyle/>
          <a:p>
            <a:pPr defTabSz="1371600">
              <a:spcBef>
                <a:spcPts val="150"/>
              </a:spcBef>
            </a:pPr>
            <a:r>
              <a:rPr sz="1200" b="1" kern="0" spc="-75" dirty="0">
                <a:solidFill>
                  <a:srgbClr val="FFFFFF"/>
                </a:solidFill>
                <a:latin typeface="Tahoma"/>
                <a:cs typeface="Tahoma"/>
              </a:rPr>
              <a:t>5</a:t>
            </a:r>
            <a:endParaRPr sz="1200" kern="0">
              <a:solidFill>
                <a:sysClr val="windowText" lastClr="000000"/>
              </a:solidFill>
              <a:latin typeface="Tahoma"/>
              <a:cs typeface="Tahoma"/>
            </a:endParaRPr>
          </a:p>
        </p:txBody>
      </p:sp>
      <p:pic>
        <p:nvPicPr>
          <p:cNvPr id="48" name="object 48"/>
          <p:cNvPicPr/>
          <p:nvPr/>
        </p:nvPicPr>
        <p:blipFill>
          <a:blip r:embed="rId6" cstate="print"/>
          <a:stretch>
            <a:fillRect/>
          </a:stretch>
        </p:blipFill>
        <p:spPr>
          <a:xfrm>
            <a:off x="12944030" y="7513230"/>
            <a:ext cx="305676" cy="3056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16100" y="-1031774"/>
            <a:ext cx="3974279" cy="10290074"/>
            <a:chOff x="0" y="0"/>
            <a:chExt cx="1046724" cy="2710143"/>
          </a:xfrm>
          <a:solidFill>
            <a:srgbClr val="F6BE00"/>
          </a:solidFill>
        </p:grpSpPr>
        <p:sp>
          <p:nvSpPr>
            <p:cNvPr id="3" name="Freeform 3"/>
            <p:cNvSpPr/>
            <p:nvPr/>
          </p:nvSpPr>
          <p:spPr>
            <a:xfrm>
              <a:off x="0" y="0"/>
              <a:ext cx="1046724" cy="2710143"/>
            </a:xfrm>
            <a:custGeom>
              <a:avLst/>
              <a:gdLst/>
              <a:ahLst/>
              <a:cxnLst/>
              <a:rect l="l" t="t" r="r" b="b"/>
              <a:pathLst>
                <a:path w="1046724" h="2710143">
                  <a:moveTo>
                    <a:pt x="0" y="0"/>
                  </a:moveTo>
                  <a:lnTo>
                    <a:pt x="1046724" y="0"/>
                  </a:lnTo>
                  <a:lnTo>
                    <a:pt x="1046724" y="2710143"/>
                  </a:lnTo>
                  <a:lnTo>
                    <a:pt x="0" y="2710143"/>
                  </a:lnTo>
                  <a:close/>
                </a:path>
              </a:pathLst>
            </a:custGeom>
            <a:grpFill/>
          </p:spPr>
          <p:txBody>
            <a:bodyPr/>
            <a:lstStyle/>
            <a:p>
              <a:endParaRPr lang="en-US"/>
            </a:p>
          </p:txBody>
        </p:sp>
        <p:sp>
          <p:nvSpPr>
            <p:cNvPr id="4" name="TextBox 4"/>
            <p:cNvSpPr txBox="1"/>
            <p:nvPr/>
          </p:nvSpPr>
          <p:spPr>
            <a:xfrm>
              <a:off x="0" y="-38100"/>
              <a:ext cx="1046724" cy="274824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35353" y="9142667"/>
            <a:ext cx="18732350" cy="1144333"/>
            <a:chOff x="0" y="0"/>
            <a:chExt cx="9978948" cy="609600"/>
          </a:xfrm>
        </p:grpSpPr>
        <p:sp>
          <p:nvSpPr>
            <p:cNvPr id="6" name="Freeform 6"/>
            <p:cNvSpPr/>
            <p:nvPr/>
          </p:nvSpPr>
          <p:spPr>
            <a:xfrm>
              <a:off x="0" y="0"/>
              <a:ext cx="9978948" cy="609600"/>
            </a:xfrm>
            <a:custGeom>
              <a:avLst/>
              <a:gdLst/>
              <a:ahLst/>
              <a:cxnLst/>
              <a:rect l="l" t="t" r="r" b="b"/>
              <a:pathLst>
                <a:path w="9978948" h="609600">
                  <a:moveTo>
                    <a:pt x="203200" y="0"/>
                  </a:moveTo>
                  <a:lnTo>
                    <a:pt x="9978948" y="0"/>
                  </a:lnTo>
                  <a:lnTo>
                    <a:pt x="9775748" y="609600"/>
                  </a:lnTo>
                  <a:lnTo>
                    <a:pt x="0" y="609600"/>
                  </a:lnTo>
                  <a:lnTo>
                    <a:pt x="203200" y="0"/>
                  </a:lnTo>
                  <a:close/>
                </a:path>
              </a:pathLst>
            </a:custGeom>
            <a:solidFill>
              <a:srgbClr val="00205B"/>
            </a:solidFill>
          </p:spPr>
          <p:txBody>
            <a:bodyPr/>
            <a:lstStyle/>
            <a:p>
              <a:endParaRPr lang="en-US"/>
            </a:p>
          </p:txBody>
        </p:sp>
        <p:sp>
          <p:nvSpPr>
            <p:cNvPr id="7" name="TextBox 7"/>
            <p:cNvSpPr txBox="1"/>
            <p:nvPr/>
          </p:nvSpPr>
          <p:spPr>
            <a:xfrm>
              <a:off x="101600" y="-38100"/>
              <a:ext cx="9775748" cy="6477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849295" y="9354070"/>
            <a:ext cx="2275689" cy="721527"/>
          </a:xfrm>
          <a:custGeom>
            <a:avLst/>
            <a:gdLst/>
            <a:ahLst/>
            <a:cxnLst/>
            <a:rect l="l" t="t" r="r" b="b"/>
            <a:pathLst>
              <a:path w="2275689" h="721527">
                <a:moveTo>
                  <a:pt x="0" y="0"/>
                </a:moveTo>
                <a:lnTo>
                  <a:pt x="2275689" y="0"/>
                </a:lnTo>
                <a:lnTo>
                  <a:pt x="2275689" y="721527"/>
                </a:lnTo>
                <a:lnTo>
                  <a:pt x="0" y="7215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028700" y="790575"/>
            <a:ext cx="12901433" cy="1152525"/>
          </a:xfrm>
          <a:prstGeom prst="rect">
            <a:avLst/>
          </a:prstGeom>
        </p:spPr>
        <p:txBody>
          <a:bodyPr lIns="0" tIns="0" rIns="0" bIns="0" rtlCol="0" anchor="t">
            <a:spAutoFit/>
          </a:bodyPr>
          <a:lstStyle/>
          <a:p>
            <a:pPr algn="l">
              <a:lnSpc>
                <a:spcPts val="8400"/>
              </a:lnSpc>
            </a:pPr>
            <a:r>
              <a:rPr lang="en-US" sz="6000">
                <a:solidFill>
                  <a:srgbClr val="00205B"/>
                </a:solidFill>
                <a:latin typeface="Arial Bold"/>
                <a:ea typeface="Arial Bold"/>
                <a:cs typeface="Arial Bold"/>
                <a:sym typeface="Arial Bold"/>
              </a:rPr>
              <a:t>Disclosures</a:t>
            </a:r>
          </a:p>
        </p:txBody>
      </p:sp>
      <p:sp>
        <p:nvSpPr>
          <p:cNvPr id="11" name="TextBox 10">
            <a:extLst>
              <a:ext uri="{FF2B5EF4-FFF2-40B4-BE49-F238E27FC236}">
                <a16:creationId xmlns:a16="http://schemas.microsoft.com/office/drawing/2014/main" id="{DA4F9831-3395-1FD9-A0D3-E6ACFADF1468}"/>
              </a:ext>
            </a:extLst>
          </p:cNvPr>
          <p:cNvSpPr txBox="1"/>
          <p:nvPr/>
        </p:nvSpPr>
        <p:spPr>
          <a:xfrm>
            <a:off x="1720408" y="4047353"/>
            <a:ext cx="11518016" cy="249313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28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4D4D4F"/>
                </a:solidFill>
                <a:effectLst/>
                <a:uLnTx/>
                <a:uFillTx/>
                <a:latin typeface="Lato Light" panose="020F0502020204030203" pitchFamily="34" charset="0"/>
                <a:ea typeface="+mn-ea"/>
                <a:cs typeface="Lato Light" panose="020F0502020204030203" pitchFamily="34" charset="0"/>
              </a:rPr>
              <a:t>Advisory products and services offered by Investment Adviser Representatives through Prime Capital Investment Advisors, LLC (“PCIA”), a federally registered investment adviser. PCIA: 6201 College Blvd., Suite#150, Overland Park, KS 66211. PCIA doing business as Prime Capital Financial | Wealth | Retirement | Wellness | Family Office.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1457</TotalTime>
  <Words>1918</Words>
  <Application>Microsoft Macintosh PowerPoint</Application>
  <PresentationFormat>Custom</PresentationFormat>
  <Paragraphs>167</Paragraphs>
  <Slides>8</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Tahoma</vt:lpstr>
      <vt:lpstr>Arial</vt:lpstr>
      <vt:lpstr>Lato Light</vt:lpstr>
      <vt:lpstr>Arial Bold</vt:lpstr>
      <vt:lpstr>Times New Roman</vt:lpstr>
      <vt:lpstr>Calibri</vt:lpstr>
      <vt:lpstr>Work Sans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Wellness Color Template</dc:title>
  <cp:lastModifiedBy>Rachel Bergman</cp:lastModifiedBy>
  <cp:revision>14</cp:revision>
  <dcterms:created xsi:type="dcterms:W3CDTF">2006-08-16T00:00:00Z</dcterms:created>
  <dcterms:modified xsi:type="dcterms:W3CDTF">2025-09-16T22:33:47Z</dcterms:modified>
  <dc:identifier>DAGMcbggXzw</dc:identifier>
</cp:coreProperties>
</file>